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13" r:id="rId2"/>
    <p:sldId id="636" r:id="rId3"/>
    <p:sldId id="668" r:id="rId4"/>
    <p:sldId id="669" r:id="rId5"/>
    <p:sldId id="670" r:id="rId6"/>
    <p:sldId id="671" r:id="rId7"/>
    <p:sldId id="673" r:id="rId8"/>
    <p:sldId id="672" r:id="rId9"/>
    <p:sldId id="616" r:id="rId10"/>
    <p:sldId id="617" r:id="rId11"/>
    <p:sldId id="618" r:id="rId12"/>
    <p:sldId id="619" r:id="rId13"/>
    <p:sldId id="674" r:id="rId14"/>
    <p:sldId id="621" r:id="rId15"/>
    <p:sldId id="622" r:id="rId16"/>
    <p:sldId id="623" r:id="rId17"/>
    <p:sldId id="624" r:id="rId18"/>
    <p:sldId id="625" r:id="rId19"/>
    <p:sldId id="626" r:id="rId20"/>
    <p:sldId id="627" r:id="rId21"/>
    <p:sldId id="628" r:id="rId22"/>
    <p:sldId id="629" r:id="rId23"/>
    <p:sldId id="630" r:id="rId24"/>
    <p:sldId id="631" r:id="rId25"/>
    <p:sldId id="632" r:id="rId26"/>
    <p:sldId id="675" r:id="rId27"/>
    <p:sldId id="676" r:id="rId28"/>
    <p:sldId id="677" r:id="rId29"/>
    <p:sldId id="678" r:id="rId30"/>
    <p:sldId id="6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03"/>
    <p:restoredTop sz="90418"/>
  </p:normalViewPr>
  <p:slideViewPr>
    <p:cSldViewPr snapToGrid="0">
      <p:cViewPr varScale="1">
        <p:scale>
          <a:sx n="144" d="100"/>
          <a:sy n="144" d="100"/>
        </p:scale>
        <p:origin x="632"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stack data structure can come in handy here in representing this recursive structure of the problem. We can't really process this from the inside out because we don't have an idea about the overall structure. But, the stack can help us process this recursively i.e. from outside to inwards.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262896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have a look a dry run for the algorithm and then move onto the implementation.</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788219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cppreference.com/w/cpp/container/queu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cppreference.com/w/cpp/container/stac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6: Queue and Stack</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purple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2151712" y="2451100"/>
            <a:ext cx="7777393" cy="3110957"/>
          </a:xfrm>
          <a:prstGeom prst="rect">
            <a:avLst/>
          </a:prstGeom>
        </p:spPr>
      </p:pic>
    </p:spTree>
    <p:extLst>
      <p:ext uri="{BB962C8B-B14F-4D97-AF65-F5344CB8AC3E}">
        <p14:creationId xmlns:p14="http://schemas.microsoft.com/office/powerpoint/2010/main" val="238835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green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2151712" y="2451100"/>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3"/>
          <a:stretch>
            <a:fillRect/>
          </a:stretch>
        </p:blipFill>
        <p:spPr>
          <a:xfrm>
            <a:off x="2151712" y="2451099"/>
            <a:ext cx="7886700" cy="3154680"/>
          </a:xfrm>
          <a:prstGeom prst="rect">
            <a:avLst/>
          </a:prstGeom>
        </p:spPr>
      </p:pic>
    </p:spTree>
    <p:extLst>
      <p:ext uri="{BB962C8B-B14F-4D97-AF65-F5344CB8AC3E}">
        <p14:creationId xmlns:p14="http://schemas.microsoft.com/office/powerpoint/2010/main" val="369195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Every subexpression is valid</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2151712" y="2451100"/>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2151712" y="2451099"/>
            <a:ext cx="7886700" cy="3154680"/>
          </a:xfrm>
          <a:prstGeom prst="rect">
            <a:avLst/>
          </a:prstGeom>
        </p:spPr>
      </p:pic>
      <p:pic>
        <p:nvPicPr>
          <p:cNvPr id="7" name="Picture 6">
            <a:extLst>
              <a:ext uri="{FF2B5EF4-FFF2-40B4-BE49-F238E27FC236}">
                <a16:creationId xmlns:a16="http://schemas.microsoft.com/office/drawing/2014/main" id="{1A22DEDC-594B-2D42-B53A-FC45243FCA35}"/>
              </a:ext>
            </a:extLst>
          </p:cNvPr>
          <p:cNvPicPr>
            <a:picLocks noChangeAspect="1"/>
          </p:cNvPicPr>
          <p:nvPr/>
        </p:nvPicPr>
        <p:blipFill>
          <a:blip r:embed="rId5"/>
          <a:stretch>
            <a:fillRect/>
          </a:stretch>
        </p:blipFill>
        <p:spPr>
          <a:xfrm>
            <a:off x="2151712" y="2451100"/>
            <a:ext cx="7888573" cy="3155430"/>
          </a:xfrm>
          <a:prstGeom prst="rect">
            <a:avLst/>
          </a:prstGeom>
        </p:spPr>
      </p:pic>
    </p:spTree>
    <p:extLst>
      <p:ext uri="{BB962C8B-B14F-4D97-AF65-F5344CB8AC3E}">
        <p14:creationId xmlns:p14="http://schemas.microsoft.com/office/powerpoint/2010/main" val="2954594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26A2-1231-1219-BB7F-E86FB8BCF0D0}"/>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53A8BC0-C65B-AA38-EDA6-0C550CBDE65F}"/>
              </a:ext>
            </a:extLst>
          </p:cNvPr>
          <p:cNvSpPr>
            <a:spLocks noGrp="1"/>
          </p:cNvSpPr>
          <p:nvPr>
            <p:ph idx="1"/>
          </p:nvPr>
        </p:nvSpPr>
        <p:spPr/>
        <p:txBody>
          <a:bodyPr>
            <a:normAutofit/>
          </a:bodyPr>
          <a:lstStyle/>
          <a:p>
            <a:pPr marL="331470" indent="-514350" algn="just">
              <a:buFont typeface="+mj-lt"/>
              <a:buAutoNum type="arabicPeriod"/>
            </a:pPr>
            <a:r>
              <a:rPr lang="en-US" sz="2600" dirty="0"/>
              <a:t>Initialize a stack S.</a:t>
            </a:r>
          </a:p>
          <a:p>
            <a:pPr marL="331470" indent="-514350" algn="just">
              <a:buFont typeface="+mj-lt"/>
              <a:buAutoNum type="arabicPeriod"/>
            </a:pPr>
            <a:r>
              <a:rPr lang="en-US" sz="2600" dirty="0"/>
              <a:t>Process each bracket of the expression one at a time.</a:t>
            </a:r>
          </a:p>
          <a:p>
            <a:pPr marL="331470" indent="-514350" algn="just">
              <a:buFont typeface="+mj-lt"/>
              <a:buAutoNum type="arabicPeriod"/>
            </a:pPr>
            <a:r>
              <a:rPr lang="en-US" sz="2600" dirty="0"/>
              <a:t>If we encounter an opening bracket, we simply push it onto the stack. This means we will process it later, let us simply move onto the sub-expression ahead.</a:t>
            </a:r>
          </a:p>
          <a:p>
            <a:pPr marL="331470" indent="-514350" algn="just">
              <a:buFont typeface="+mj-lt"/>
              <a:buAutoNum type="arabicPeriod"/>
            </a:pPr>
            <a:r>
              <a:rPr lang="en-US" sz="2600" dirty="0"/>
              <a:t>If we encounter a closing bracket, then we check the element on top of the stack. If the element at the top of the stack is an opening bracket of the same type, then we pop it off the stack and continue processing. Else, this implies an invalid expression.</a:t>
            </a:r>
          </a:p>
          <a:p>
            <a:pPr marL="331470" indent="-514350" algn="just">
              <a:buFont typeface="+mj-lt"/>
              <a:buAutoNum type="arabicPeriod"/>
            </a:pPr>
            <a:r>
              <a:rPr lang="en-US" sz="2600" dirty="0"/>
              <a:t>In the end, if we are left with a stack still having elements, then this implies an invalid expression.</a:t>
            </a:r>
          </a:p>
          <a:p>
            <a:pPr algn="just"/>
            <a:endParaRPr lang="en-US" sz="2600" dirty="0"/>
          </a:p>
        </p:txBody>
      </p:sp>
      <p:pic>
        <p:nvPicPr>
          <p:cNvPr id="4" name="Picture 3">
            <a:extLst>
              <a:ext uri="{FF2B5EF4-FFF2-40B4-BE49-F238E27FC236}">
                <a16:creationId xmlns:a16="http://schemas.microsoft.com/office/drawing/2014/main" id="{792B1310-6F11-9D22-368A-42487CAE020F}"/>
              </a:ext>
            </a:extLst>
          </p:cNvPr>
          <p:cNvPicPr>
            <a:picLocks noChangeAspect="1"/>
          </p:cNvPicPr>
          <p:nvPr/>
        </p:nvPicPr>
        <p:blipFill rotWithShape="1">
          <a:blip r:embed="rId2"/>
          <a:srcRect l="13750" t="25631" r="9333" b="59073"/>
          <a:stretch/>
        </p:blipFill>
        <p:spPr>
          <a:xfrm>
            <a:off x="5637395" y="502435"/>
            <a:ext cx="5806521" cy="576268"/>
          </a:xfrm>
          <a:prstGeom prst="rect">
            <a:avLst/>
          </a:prstGeom>
        </p:spPr>
      </p:pic>
    </p:spTree>
    <p:extLst>
      <p:ext uri="{BB962C8B-B14F-4D97-AF65-F5344CB8AC3E}">
        <p14:creationId xmlns:p14="http://schemas.microsoft.com/office/powerpoint/2010/main" val="978364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E3BB78-48D2-3A4A-80B3-1F90D12F08C7}"/>
              </a:ext>
            </a:extLst>
          </p:cNvPr>
          <p:cNvPicPr>
            <a:picLocks noChangeAspect="1"/>
          </p:cNvPicPr>
          <p:nvPr/>
        </p:nvPicPr>
        <p:blipFill>
          <a:blip r:embed="rId3"/>
          <a:stretch>
            <a:fillRect/>
          </a:stretch>
        </p:blipFill>
        <p:spPr>
          <a:xfrm>
            <a:off x="2152650" y="1417337"/>
            <a:ext cx="7886700" cy="4416552"/>
          </a:xfrm>
          <a:prstGeom prst="rect">
            <a:avLst/>
          </a:prstGeom>
          <a:noFill/>
        </p:spPr>
      </p:pic>
      <p:sp>
        <p:nvSpPr>
          <p:cNvPr id="5" name="Title 4">
            <a:extLst>
              <a:ext uri="{FF2B5EF4-FFF2-40B4-BE49-F238E27FC236}">
                <a16:creationId xmlns:a16="http://schemas.microsoft.com/office/drawing/2014/main" id="{05C47008-04D3-28D6-CDB3-D6A514118340}"/>
              </a:ext>
            </a:extLst>
          </p:cNvPr>
          <p:cNvSpPr>
            <a:spLocks noGrp="1"/>
          </p:cNvSpPr>
          <p:nvPr>
            <p:ph type="title"/>
          </p:nvPr>
        </p:nvSpPr>
        <p:spPr/>
        <p:txBody>
          <a:bodyPr/>
          <a:lstStyle/>
          <a:p>
            <a:r>
              <a:rPr lang="en-US" dirty="0"/>
              <a:t>Algorithm Walkthrough – 1 </a:t>
            </a:r>
          </a:p>
        </p:txBody>
      </p:sp>
    </p:spTree>
    <p:extLst>
      <p:ext uri="{BB962C8B-B14F-4D97-AF65-F5344CB8AC3E}">
        <p14:creationId xmlns:p14="http://schemas.microsoft.com/office/powerpoint/2010/main" val="414636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56056-C589-5C4E-A59F-3EDA7C5FE5EF}"/>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F5003198-7507-1E3F-B92E-0F5628E6FDB3}"/>
              </a:ext>
            </a:extLst>
          </p:cNvPr>
          <p:cNvSpPr>
            <a:spLocks noGrp="1"/>
          </p:cNvSpPr>
          <p:nvPr>
            <p:ph type="title"/>
          </p:nvPr>
        </p:nvSpPr>
        <p:spPr/>
        <p:txBody>
          <a:bodyPr/>
          <a:lstStyle/>
          <a:p>
            <a:r>
              <a:rPr lang="en-US" dirty="0"/>
              <a:t>Algorithm Walkthrough – 2</a:t>
            </a:r>
          </a:p>
        </p:txBody>
      </p:sp>
    </p:spTree>
    <p:extLst>
      <p:ext uri="{BB962C8B-B14F-4D97-AF65-F5344CB8AC3E}">
        <p14:creationId xmlns:p14="http://schemas.microsoft.com/office/powerpoint/2010/main" val="147180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77299-3A91-AB41-8F91-1D7C6D11B519}"/>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4511BE94-3D7F-12FE-CAB8-010D2C3D655C}"/>
              </a:ext>
            </a:extLst>
          </p:cNvPr>
          <p:cNvSpPr>
            <a:spLocks noGrp="1"/>
          </p:cNvSpPr>
          <p:nvPr>
            <p:ph type="title"/>
          </p:nvPr>
        </p:nvSpPr>
        <p:spPr/>
        <p:txBody>
          <a:bodyPr/>
          <a:lstStyle/>
          <a:p>
            <a:r>
              <a:rPr lang="en-US" dirty="0"/>
              <a:t>Algorithm Walkthrough – 3</a:t>
            </a:r>
          </a:p>
        </p:txBody>
      </p:sp>
    </p:spTree>
    <p:extLst>
      <p:ext uri="{BB962C8B-B14F-4D97-AF65-F5344CB8AC3E}">
        <p14:creationId xmlns:p14="http://schemas.microsoft.com/office/powerpoint/2010/main" val="161939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D5AF7-FC2C-1B4A-A36F-EC47591DD8F0}"/>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EF76B3E1-F41F-96AC-5174-962D33A14015}"/>
              </a:ext>
            </a:extLst>
          </p:cNvPr>
          <p:cNvSpPr>
            <a:spLocks noGrp="1"/>
          </p:cNvSpPr>
          <p:nvPr>
            <p:ph type="title"/>
          </p:nvPr>
        </p:nvSpPr>
        <p:spPr/>
        <p:txBody>
          <a:bodyPr/>
          <a:lstStyle/>
          <a:p>
            <a:r>
              <a:rPr lang="en-US" dirty="0"/>
              <a:t>Algorithm Walkthrough – 4</a:t>
            </a:r>
          </a:p>
        </p:txBody>
      </p:sp>
    </p:spTree>
    <p:extLst>
      <p:ext uri="{BB962C8B-B14F-4D97-AF65-F5344CB8AC3E}">
        <p14:creationId xmlns:p14="http://schemas.microsoft.com/office/powerpoint/2010/main" val="208638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33C6FB-C408-4C45-A5DE-74E4DC589A44}"/>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25C15060-CC9E-C7B6-CACF-114EA5C3FC1F}"/>
              </a:ext>
            </a:extLst>
          </p:cNvPr>
          <p:cNvSpPr>
            <a:spLocks noGrp="1"/>
          </p:cNvSpPr>
          <p:nvPr>
            <p:ph type="title"/>
          </p:nvPr>
        </p:nvSpPr>
        <p:spPr/>
        <p:txBody>
          <a:bodyPr/>
          <a:lstStyle/>
          <a:p>
            <a:r>
              <a:rPr lang="en-US" dirty="0"/>
              <a:t>Algorithm Walkthrough – 5</a:t>
            </a:r>
          </a:p>
        </p:txBody>
      </p:sp>
    </p:spTree>
    <p:extLst>
      <p:ext uri="{BB962C8B-B14F-4D97-AF65-F5344CB8AC3E}">
        <p14:creationId xmlns:p14="http://schemas.microsoft.com/office/powerpoint/2010/main" val="80815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C9D35-060C-794C-88FE-FA42E8BD30D5}"/>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B311A642-1255-BAEA-1F92-54538A6E7C09}"/>
              </a:ext>
            </a:extLst>
          </p:cNvPr>
          <p:cNvSpPr>
            <a:spLocks noGrp="1"/>
          </p:cNvSpPr>
          <p:nvPr>
            <p:ph type="title"/>
          </p:nvPr>
        </p:nvSpPr>
        <p:spPr/>
        <p:txBody>
          <a:bodyPr/>
          <a:lstStyle/>
          <a:p>
            <a:r>
              <a:rPr lang="en-US" dirty="0"/>
              <a:t>Algorithm Walkthrough – 6</a:t>
            </a:r>
          </a:p>
        </p:txBody>
      </p:sp>
    </p:spTree>
    <p:extLst>
      <p:ext uri="{BB962C8B-B14F-4D97-AF65-F5344CB8AC3E}">
        <p14:creationId xmlns:p14="http://schemas.microsoft.com/office/powerpoint/2010/main" val="1393028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Stack</a:t>
            </a:r>
          </a:p>
        </p:txBody>
      </p:sp>
      <p:sp>
        <p:nvSpPr>
          <p:cNvPr id="3" name="Content Placeholder 2">
            <a:extLst>
              <a:ext uri="{FF2B5EF4-FFF2-40B4-BE49-F238E27FC236}">
                <a16:creationId xmlns:a16="http://schemas.microsoft.com/office/drawing/2014/main" id="{57F6847B-6C61-ED4D-93C4-9BA263A61514}"/>
              </a:ext>
            </a:extLst>
          </p:cNvPr>
          <p:cNvSpPr>
            <a:spLocks noGrp="1"/>
          </p:cNvSpPr>
          <p:nvPr>
            <p:ph idx="1"/>
          </p:nvPr>
        </p:nvSpPr>
        <p:spPr/>
        <p:txBody>
          <a:bodyPr/>
          <a:lstStyle/>
          <a:p>
            <a:r>
              <a:rPr lang="en-US" altLang="zh-TW" b="1" dirty="0"/>
              <a:t>An ordered list supporting insertions and deletions</a:t>
            </a:r>
          </a:p>
          <a:p>
            <a:pPr lvl="1"/>
            <a:r>
              <a:rPr lang="en-US" altLang="zh-TW" dirty="0"/>
              <a:t>Push: push an element into the list</a:t>
            </a:r>
          </a:p>
          <a:p>
            <a:pPr lvl="1"/>
            <a:r>
              <a:rPr lang="en-US" altLang="zh-TW" dirty="0"/>
              <a:t>Pop: pop an element from the list in </a:t>
            </a:r>
            <a:r>
              <a:rPr lang="en-US" altLang="zh-TW" i="1" dirty="0">
                <a:solidFill>
                  <a:srgbClr val="FF0000"/>
                </a:solidFill>
              </a:rPr>
              <a:t>Last-In-First-Out</a:t>
            </a:r>
            <a:r>
              <a:rPr lang="en-US" altLang="zh-TW" dirty="0">
                <a:solidFill>
                  <a:srgbClr val="FF0000"/>
                </a:solidFill>
              </a:rPr>
              <a:t> (</a:t>
            </a:r>
            <a:r>
              <a:rPr lang="en-US" altLang="zh-TW" i="1" dirty="0">
                <a:solidFill>
                  <a:srgbClr val="FF0000"/>
                </a:solidFill>
              </a:rPr>
              <a:t>LIFO</a:t>
            </a:r>
            <a:r>
              <a:rPr lang="en-US" altLang="zh-TW" dirty="0">
                <a:solidFill>
                  <a:srgbClr val="FF0000"/>
                </a:solidFill>
              </a:rPr>
              <a:t>) </a:t>
            </a:r>
            <a:r>
              <a:rPr lang="en-US" altLang="zh-TW" dirty="0"/>
              <a:t>order</a:t>
            </a:r>
          </a:p>
          <a:p>
            <a:r>
              <a:rPr lang="en-US" altLang="zh-TW" dirty="0"/>
              <a:t>If we add the elements </a:t>
            </a:r>
            <a:r>
              <a:rPr lang="en-US" altLang="zh-TW" i="1" dirty="0"/>
              <a:t>A</a:t>
            </a:r>
            <a:r>
              <a:rPr lang="en-US" altLang="zh-TW" dirty="0"/>
              <a:t>, </a:t>
            </a:r>
            <a:r>
              <a:rPr lang="en-US" altLang="zh-TW" i="1" dirty="0"/>
              <a:t>B</a:t>
            </a:r>
            <a:r>
              <a:rPr lang="en-US" altLang="zh-TW" dirty="0"/>
              <a:t>, </a:t>
            </a:r>
            <a:r>
              <a:rPr lang="en-US" altLang="zh-TW" i="1" dirty="0"/>
              <a:t>C</a:t>
            </a:r>
            <a:r>
              <a:rPr lang="en-US" altLang="zh-TW" dirty="0"/>
              <a:t>, </a:t>
            </a:r>
            <a:r>
              <a:rPr lang="en-US" altLang="zh-TW" i="1" dirty="0"/>
              <a:t>D</a:t>
            </a:r>
            <a:r>
              <a:rPr lang="en-US" altLang="zh-TW" dirty="0"/>
              <a:t>, </a:t>
            </a:r>
            <a:r>
              <a:rPr lang="en-US" altLang="zh-TW" i="1" dirty="0"/>
              <a:t>E</a:t>
            </a:r>
            <a:r>
              <a:rPr lang="en-US" altLang="zh-TW" dirty="0"/>
              <a:t> to the stack, in that order, then </a:t>
            </a:r>
            <a:r>
              <a:rPr lang="en-US" altLang="zh-TW" i="1" dirty="0"/>
              <a:t>E</a:t>
            </a:r>
            <a:r>
              <a:rPr lang="en-US" altLang="zh-TW" dirty="0"/>
              <a:t> is the first element we delete from the stack</a:t>
            </a:r>
          </a:p>
          <a:p>
            <a:pPr lvl="1" algn="just"/>
            <a:endParaRPr lang="en-US" altLang="zh-TW" dirty="0"/>
          </a:p>
          <a:p>
            <a:pPr lvl="1" algn="just"/>
            <a:endParaRPr lang="en-US" altLang="zh-TW" dirty="0"/>
          </a:p>
          <a:p>
            <a:endParaRPr lang="en-US" dirty="0"/>
          </a:p>
          <a:p>
            <a:endParaRPr lang="en-US" dirty="0"/>
          </a:p>
        </p:txBody>
      </p:sp>
      <p:pic>
        <p:nvPicPr>
          <p:cNvPr id="4" name="Picture 4" descr="figure3">
            <a:extLst>
              <a:ext uri="{FF2B5EF4-FFF2-40B4-BE49-F238E27FC236}">
                <a16:creationId xmlns:a16="http://schemas.microsoft.com/office/drawing/2014/main" id="{A73F14A9-8A05-A37B-C0A9-ACDFB0E0DBDB}"/>
              </a:ext>
            </a:extLst>
          </p:cNvPr>
          <p:cNvPicPr>
            <a:picLocks noChangeAspect="1" noChangeArrowheads="1"/>
          </p:cNvPicPr>
          <p:nvPr/>
        </p:nvPicPr>
        <p:blipFill rotWithShape="1">
          <a:blip r:embed="rId2" cstate="print"/>
          <a:srcRect b="10719"/>
          <a:stretch/>
        </p:blipFill>
        <p:spPr bwMode="auto">
          <a:xfrm>
            <a:off x="1513114" y="3821905"/>
            <a:ext cx="8840614" cy="2273091"/>
          </a:xfrm>
          <a:prstGeom prst="rect">
            <a:avLst/>
          </a:prstGeom>
          <a:noFill/>
        </p:spPr>
      </p:pic>
    </p:spTree>
    <p:extLst>
      <p:ext uri="{BB962C8B-B14F-4D97-AF65-F5344CB8AC3E}">
        <p14:creationId xmlns:p14="http://schemas.microsoft.com/office/powerpoint/2010/main" val="2894492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455C1-15B8-BD40-824D-CC552AAE2725}"/>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1CFBE107-1E44-D289-9A67-E154960A0884}"/>
              </a:ext>
            </a:extLst>
          </p:cNvPr>
          <p:cNvSpPr>
            <a:spLocks noGrp="1"/>
          </p:cNvSpPr>
          <p:nvPr>
            <p:ph type="title"/>
          </p:nvPr>
        </p:nvSpPr>
        <p:spPr/>
        <p:txBody>
          <a:bodyPr/>
          <a:lstStyle/>
          <a:p>
            <a:r>
              <a:rPr lang="en-US" dirty="0"/>
              <a:t>Algorithm Walkthrough – 7</a:t>
            </a:r>
          </a:p>
        </p:txBody>
      </p:sp>
    </p:spTree>
    <p:extLst>
      <p:ext uri="{BB962C8B-B14F-4D97-AF65-F5344CB8AC3E}">
        <p14:creationId xmlns:p14="http://schemas.microsoft.com/office/powerpoint/2010/main" val="139334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D465D-FA72-304A-88B4-81C06118AA54}"/>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6E1534B4-F17A-8CDF-B1B0-EC1721C3120B}"/>
              </a:ext>
            </a:extLst>
          </p:cNvPr>
          <p:cNvSpPr>
            <a:spLocks noGrp="1"/>
          </p:cNvSpPr>
          <p:nvPr>
            <p:ph type="title"/>
          </p:nvPr>
        </p:nvSpPr>
        <p:spPr/>
        <p:txBody>
          <a:bodyPr/>
          <a:lstStyle/>
          <a:p>
            <a:r>
              <a:rPr lang="en-US" dirty="0"/>
              <a:t>Algorithm Walkthrough – 8</a:t>
            </a:r>
          </a:p>
        </p:txBody>
      </p:sp>
    </p:spTree>
    <p:extLst>
      <p:ext uri="{BB962C8B-B14F-4D97-AF65-F5344CB8AC3E}">
        <p14:creationId xmlns:p14="http://schemas.microsoft.com/office/powerpoint/2010/main" val="3900271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1C687-8A94-144F-94D2-DB1F9268CFE6}"/>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5" name="Title 4">
            <a:extLst>
              <a:ext uri="{FF2B5EF4-FFF2-40B4-BE49-F238E27FC236}">
                <a16:creationId xmlns:a16="http://schemas.microsoft.com/office/drawing/2014/main" id="{EFBED1E0-5489-ED6D-6F1C-8230EA601887}"/>
              </a:ext>
            </a:extLst>
          </p:cNvPr>
          <p:cNvSpPr>
            <a:spLocks noGrp="1"/>
          </p:cNvSpPr>
          <p:nvPr>
            <p:ph type="title"/>
          </p:nvPr>
        </p:nvSpPr>
        <p:spPr/>
        <p:txBody>
          <a:bodyPr/>
          <a:lstStyle/>
          <a:p>
            <a:r>
              <a:rPr lang="en-US" dirty="0"/>
              <a:t>Algorithm Walkthrough – 9</a:t>
            </a:r>
          </a:p>
        </p:txBody>
      </p:sp>
    </p:spTree>
    <p:extLst>
      <p:ext uri="{BB962C8B-B14F-4D97-AF65-F5344CB8AC3E}">
        <p14:creationId xmlns:p14="http://schemas.microsoft.com/office/powerpoint/2010/main" val="2075022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B84D6-5CA0-BD48-BD74-A67E355CA65B}"/>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C4714E2A-5674-586B-ED0C-66CFBF440E91}"/>
              </a:ext>
            </a:extLst>
          </p:cNvPr>
          <p:cNvSpPr>
            <a:spLocks noGrp="1"/>
          </p:cNvSpPr>
          <p:nvPr>
            <p:ph type="title"/>
          </p:nvPr>
        </p:nvSpPr>
        <p:spPr/>
        <p:txBody>
          <a:bodyPr/>
          <a:lstStyle/>
          <a:p>
            <a:r>
              <a:rPr lang="en-US" dirty="0"/>
              <a:t>Algorithm Walkthrough – 10</a:t>
            </a:r>
          </a:p>
        </p:txBody>
      </p:sp>
    </p:spTree>
    <p:extLst>
      <p:ext uri="{BB962C8B-B14F-4D97-AF65-F5344CB8AC3E}">
        <p14:creationId xmlns:p14="http://schemas.microsoft.com/office/powerpoint/2010/main" val="1563793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1749D-4DC6-C740-AB5A-AC6F8F96E20B}"/>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DB21D593-5825-ADF8-E15D-D99659649134}"/>
              </a:ext>
            </a:extLst>
          </p:cNvPr>
          <p:cNvSpPr>
            <a:spLocks noGrp="1"/>
          </p:cNvSpPr>
          <p:nvPr>
            <p:ph type="title"/>
          </p:nvPr>
        </p:nvSpPr>
        <p:spPr/>
        <p:txBody>
          <a:bodyPr/>
          <a:lstStyle/>
          <a:p>
            <a:r>
              <a:rPr lang="en-US" dirty="0"/>
              <a:t>Algorithm Walkthrough – 11</a:t>
            </a:r>
          </a:p>
        </p:txBody>
      </p:sp>
    </p:spTree>
    <p:extLst>
      <p:ext uri="{BB962C8B-B14F-4D97-AF65-F5344CB8AC3E}">
        <p14:creationId xmlns:p14="http://schemas.microsoft.com/office/powerpoint/2010/main" val="1547340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309EC-3D0F-4F43-AC7B-95D50DF37AA9}"/>
              </a:ext>
            </a:extLst>
          </p:cNvPr>
          <p:cNvSpPr>
            <a:spLocks noGrp="1"/>
          </p:cNvSpPr>
          <p:nvPr>
            <p:ph type="sldNum" sz="quarter" idx="12"/>
          </p:nvPr>
        </p:nvSpPr>
        <p:spPr>
          <a:xfrm>
            <a:off x="8423555" y="6374617"/>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25</a:t>
            </a:fld>
            <a:endParaRPr lang="en-US"/>
          </a:p>
        </p:txBody>
      </p:sp>
      <p:pic>
        <p:nvPicPr>
          <p:cNvPr id="5" name="Picture 4">
            <a:extLst>
              <a:ext uri="{FF2B5EF4-FFF2-40B4-BE49-F238E27FC236}">
                <a16:creationId xmlns:a16="http://schemas.microsoft.com/office/drawing/2014/main" id="{AF526CA0-BE96-E24C-9D63-DC36FAD3326E}"/>
              </a:ext>
            </a:extLst>
          </p:cNvPr>
          <p:cNvPicPr>
            <a:picLocks noChangeAspect="1"/>
          </p:cNvPicPr>
          <p:nvPr/>
        </p:nvPicPr>
        <p:blipFill>
          <a:blip r:embed="rId2"/>
          <a:stretch>
            <a:fillRect/>
          </a:stretch>
        </p:blipFill>
        <p:spPr>
          <a:xfrm>
            <a:off x="2152650" y="1417337"/>
            <a:ext cx="7886700" cy="4416552"/>
          </a:xfrm>
          <a:prstGeom prst="rect">
            <a:avLst/>
          </a:prstGeom>
          <a:noFill/>
        </p:spPr>
      </p:pic>
      <p:sp>
        <p:nvSpPr>
          <p:cNvPr id="6" name="Title 5">
            <a:extLst>
              <a:ext uri="{FF2B5EF4-FFF2-40B4-BE49-F238E27FC236}">
                <a16:creationId xmlns:a16="http://schemas.microsoft.com/office/drawing/2014/main" id="{CBA9A11C-5331-634D-BC1B-37B2762343DB}"/>
              </a:ext>
            </a:extLst>
          </p:cNvPr>
          <p:cNvSpPr>
            <a:spLocks noGrp="1"/>
          </p:cNvSpPr>
          <p:nvPr>
            <p:ph type="title"/>
          </p:nvPr>
        </p:nvSpPr>
        <p:spPr/>
        <p:txBody>
          <a:bodyPr/>
          <a:lstStyle/>
          <a:p>
            <a:r>
              <a:rPr lang="en-US" dirty="0"/>
              <a:t>Algorithm Walkthrough – 11</a:t>
            </a:r>
          </a:p>
        </p:txBody>
      </p:sp>
    </p:spTree>
    <p:extLst>
      <p:ext uri="{BB962C8B-B14F-4D97-AF65-F5344CB8AC3E}">
        <p14:creationId xmlns:p14="http://schemas.microsoft.com/office/powerpoint/2010/main" val="386458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8AB1-F94D-41BB-1774-0F29231060B8}"/>
              </a:ext>
            </a:extLst>
          </p:cNvPr>
          <p:cNvSpPr>
            <a:spLocks noGrp="1"/>
          </p:cNvSpPr>
          <p:nvPr>
            <p:ph type="title"/>
          </p:nvPr>
        </p:nvSpPr>
        <p:spPr/>
        <p:txBody>
          <a:bodyPr/>
          <a:lstStyle/>
          <a:p>
            <a:r>
              <a:rPr lang="en-US" dirty="0"/>
              <a:t>Algorithm Complexity</a:t>
            </a:r>
          </a:p>
        </p:txBody>
      </p:sp>
      <p:sp>
        <p:nvSpPr>
          <p:cNvPr id="3" name="Content Placeholder 2">
            <a:extLst>
              <a:ext uri="{FF2B5EF4-FFF2-40B4-BE49-F238E27FC236}">
                <a16:creationId xmlns:a16="http://schemas.microsoft.com/office/drawing/2014/main" id="{9DD0DAAC-21E4-E5F4-6388-F5249DAFDA5B}"/>
              </a:ext>
            </a:extLst>
          </p:cNvPr>
          <p:cNvSpPr>
            <a:spLocks noGrp="1"/>
          </p:cNvSpPr>
          <p:nvPr>
            <p:ph idx="1"/>
          </p:nvPr>
        </p:nvSpPr>
        <p:spPr/>
        <p:txBody>
          <a:bodyPr/>
          <a:lstStyle/>
          <a:p>
            <a:r>
              <a:rPr lang="en-US" b="1" dirty="0"/>
              <a:t>Time complexity: </a:t>
            </a:r>
            <a:r>
              <a:rPr lang="en-US" b="1" i="1" dirty="0"/>
              <a:t>O</a:t>
            </a:r>
            <a:r>
              <a:rPr lang="en-US" b="1" dirty="0"/>
              <a:t>(</a:t>
            </a:r>
            <a:r>
              <a:rPr lang="en-US" b="1" i="1" dirty="0"/>
              <a:t>n</a:t>
            </a:r>
            <a:r>
              <a:rPr lang="en-US" b="1" dirty="0"/>
              <a:t>) </a:t>
            </a:r>
          </a:p>
          <a:p>
            <a:pPr lvl="1"/>
            <a:r>
              <a:rPr lang="en-US" dirty="0"/>
              <a:t>We traverse the given string one character at a time and push and pop operations on a stack take </a:t>
            </a:r>
            <a:r>
              <a:rPr lang="en-US" i="1" dirty="0"/>
              <a:t>O</a:t>
            </a:r>
            <a:r>
              <a:rPr lang="en-US" dirty="0"/>
              <a:t>(1) time.</a:t>
            </a:r>
          </a:p>
          <a:p>
            <a:r>
              <a:rPr lang="en-US" b="1" dirty="0"/>
              <a:t>Space complexity: O(n)</a:t>
            </a:r>
          </a:p>
          <a:p>
            <a:pPr lvl="1"/>
            <a:r>
              <a:rPr lang="en-US" dirty="0"/>
              <a:t>We push all opening brackets onto the stack and in the worst case, we will end up pushing all the brackets onto the stack. e.g. ((((((((((.</a:t>
            </a:r>
          </a:p>
          <a:p>
            <a:endParaRPr lang="en-US" dirty="0"/>
          </a:p>
          <a:p>
            <a:endParaRPr lang="en-US" dirty="0"/>
          </a:p>
        </p:txBody>
      </p:sp>
    </p:spTree>
    <p:extLst>
      <p:ext uri="{BB962C8B-B14F-4D97-AF65-F5344CB8AC3E}">
        <p14:creationId xmlns:p14="http://schemas.microsoft.com/office/powerpoint/2010/main" val="3315502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988F-2B8C-F7B2-D146-0DFAC8F64E45}"/>
              </a:ext>
            </a:extLst>
          </p:cNvPr>
          <p:cNvSpPr>
            <a:spLocks noGrp="1"/>
          </p:cNvSpPr>
          <p:nvPr>
            <p:ph type="title"/>
          </p:nvPr>
        </p:nvSpPr>
        <p:spPr/>
        <p:txBody>
          <a:bodyPr/>
          <a:lstStyle/>
          <a:p>
            <a:r>
              <a:rPr lang="en-US" dirty="0"/>
              <a:t>Queue</a:t>
            </a:r>
          </a:p>
        </p:txBody>
      </p:sp>
      <p:sp>
        <p:nvSpPr>
          <p:cNvPr id="3" name="Content Placeholder 2">
            <a:extLst>
              <a:ext uri="{FF2B5EF4-FFF2-40B4-BE49-F238E27FC236}">
                <a16:creationId xmlns:a16="http://schemas.microsoft.com/office/drawing/2014/main" id="{4015CE8A-71EA-D275-B055-6EEEF2793BBE}"/>
              </a:ext>
            </a:extLst>
          </p:cNvPr>
          <p:cNvSpPr>
            <a:spLocks noGrp="1"/>
          </p:cNvSpPr>
          <p:nvPr>
            <p:ph idx="1"/>
          </p:nvPr>
        </p:nvSpPr>
        <p:spPr/>
        <p:txBody>
          <a:bodyPr/>
          <a:lstStyle/>
          <a:p>
            <a:r>
              <a:rPr lang="en-US" altLang="zh-TW" b="1" dirty="0"/>
              <a:t>An ordered list supporting insertions and deletions</a:t>
            </a:r>
          </a:p>
          <a:p>
            <a:pPr lvl="1"/>
            <a:r>
              <a:rPr lang="en-US" altLang="zh-TW" dirty="0"/>
              <a:t>Push: insert a new item into the list</a:t>
            </a:r>
          </a:p>
          <a:p>
            <a:pPr lvl="1"/>
            <a:r>
              <a:rPr lang="en-US" altLang="zh-TW" dirty="0"/>
              <a:t>Pop: remove an item from the list in a </a:t>
            </a:r>
            <a:r>
              <a:rPr lang="en-US" altLang="zh-TW" i="1" dirty="0">
                <a:solidFill>
                  <a:srgbClr val="FF0000"/>
                </a:solidFill>
              </a:rPr>
              <a:t>First-In-First-Out</a:t>
            </a:r>
            <a:r>
              <a:rPr lang="en-US" altLang="zh-TW" dirty="0">
                <a:solidFill>
                  <a:srgbClr val="FF0000"/>
                </a:solidFill>
              </a:rPr>
              <a:t> (</a:t>
            </a:r>
            <a:r>
              <a:rPr lang="en-US" altLang="zh-TW" i="1" dirty="0">
                <a:solidFill>
                  <a:srgbClr val="FF0000"/>
                </a:solidFill>
              </a:rPr>
              <a:t>LIFO</a:t>
            </a:r>
            <a:r>
              <a:rPr lang="en-US" altLang="zh-TW" dirty="0">
                <a:solidFill>
                  <a:srgbClr val="FF0000"/>
                </a:solidFill>
              </a:rPr>
              <a:t>) </a:t>
            </a:r>
            <a:r>
              <a:rPr lang="en-US" altLang="zh-TW" dirty="0"/>
              <a:t>order</a:t>
            </a:r>
          </a:p>
          <a:p>
            <a:r>
              <a:rPr lang="en-US" altLang="zh-TW" dirty="0"/>
              <a:t>If we add the elements </a:t>
            </a:r>
            <a:r>
              <a:rPr lang="en-US" altLang="zh-TW" i="1" dirty="0"/>
              <a:t>A</a:t>
            </a:r>
            <a:r>
              <a:rPr lang="en-US" altLang="zh-TW" dirty="0"/>
              <a:t>, </a:t>
            </a:r>
            <a:r>
              <a:rPr lang="en-US" altLang="zh-TW" i="1" dirty="0"/>
              <a:t>B</a:t>
            </a:r>
            <a:r>
              <a:rPr lang="en-US" altLang="zh-TW" dirty="0"/>
              <a:t>, </a:t>
            </a:r>
            <a:r>
              <a:rPr lang="en-US" altLang="zh-TW" i="1" dirty="0"/>
              <a:t>C</a:t>
            </a:r>
            <a:r>
              <a:rPr lang="en-US" altLang="zh-TW" dirty="0"/>
              <a:t>, </a:t>
            </a:r>
            <a:r>
              <a:rPr lang="en-US" altLang="zh-TW" i="1" dirty="0"/>
              <a:t>D</a:t>
            </a:r>
            <a:r>
              <a:rPr lang="en-US" altLang="zh-TW" dirty="0"/>
              <a:t>, </a:t>
            </a:r>
            <a:r>
              <a:rPr lang="en-US" altLang="zh-TW" i="1" dirty="0"/>
              <a:t>E</a:t>
            </a:r>
            <a:r>
              <a:rPr lang="en-US" altLang="zh-TW" dirty="0"/>
              <a:t> to the queue, in that order, then </a:t>
            </a:r>
            <a:r>
              <a:rPr lang="en-US" altLang="zh-TW" i="1" dirty="0"/>
              <a:t>A</a:t>
            </a:r>
            <a:r>
              <a:rPr lang="en-US" altLang="zh-TW" dirty="0"/>
              <a:t> is the first element we delete from the queue</a:t>
            </a:r>
          </a:p>
          <a:p>
            <a:pPr lvl="1" algn="just"/>
            <a:endParaRPr lang="en-US" altLang="zh-TW" dirty="0"/>
          </a:p>
          <a:p>
            <a:endParaRPr lang="en-US" dirty="0"/>
          </a:p>
          <a:p>
            <a:endParaRPr lang="en-US" dirty="0"/>
          </a:p>
        </p:txBody>
      </p:sp>
      <p:sp>
        <p:nvSpPr>
          <p:cNvPr id="4" name="Rectangle 3">
            <a:extLst>
              <a:ext uri="{FF2B5EF4-FFF2-40B4-BE49-F238E27FC236}">
                <a16:creationId xmlns:a16="http://schemas.microsoft.com/office/drawing/2014/main" id="{6F74A610-D350-71E1-A3EF-81EEA26F94C8}"/>
              </a:ext>
            </a:extLst>
          </p:cNvPr>
          <p:cNvSpPr>
            <a:spLocks noChangeArrowheads="1"/>
          </p:cNvSpPr>
          <p:nvPr/>
        </p:nvSpPr>
        <p:spPr bwMode="auto">
          <a:xfrm>
            <a:off x="30241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5" name="Rectangle 4">
            <a:extLst>
              <a:ext uri="{FF2B5EF4-FFF2-40B4-BE49-F238E27FC236}">
                <a16:creationId xmlns:a16="http://schemas.microsoft.com/office/drawing/2014/main" id="{9F594919-0D35-DC1C-2211-C664F2148224}"/>
              </a:ext>
            </a:extLst>
          </p:cNvPr>
          <p:cNvSpPr>
            <a:spLocks noChangeArrowheads="1"/>
          </p:cNvSpPr>
          <p:nvPr/>
        </p:nvSpPr>
        <p:spPr bwMode="auto">
          <a:xfrm>
            <a:off x="35306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6" name="Rectangle 5">
            <a:extLst>
              <a:ext uri="{FF2B5EF4-FFF2-40B4-BE49-F238E27FC236}">
                <a16:creationId xmlns:a16="http://schemas.microsoft.com/office/drawing/2014/main" id="{7CF64699-9DA3-DC5E-5BDD-D59FD64A8EFC}"/>
              </a:ext>
            </a:extLst>
          </p:cNvPr>
          <p:cNvSpPr>
            <a:spLocks noChangeArrowheads="1"/>
          </p:cNvSpPr>
          <p:nvPr/>
        </p:nvSpPr>
        <p:spPr bwMode="auto">
          <a:xfrm>
            <a:off x="404653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7" name="Rectangle 6">
            <a:extLst>
              <a:ext uri="{FF2B5EF4-FFF2-40B4-BE49-F238E27FC236}">
                <a16:creationId xmlns:a16="http://schemas.microsoft.com/office/drawing/2014/main" id="{46D8959F-ED67-F7D0-9BE9-3B9F2375937F}"/>
              </a:ext>
            </a:extLst>
          </p:cNvPr>
          <p:cNvSpPr>
            <a:spLocks noChangeArrowheads="1"/>
          </p:cNvSpPr>
          <p:nvPr/>
        </p:nvSpPr>
        <p:spPr bwMode="auto">
          <a:xfrm>
            <a:off x="45593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467FFBA8-C616-AC9C-4CE1-12321B476A86}"/>
              </a:ext>
            </a:extLst>
          </p:cNvPr>
          <p:cNvSpPr>
            <a:spLocks noChangeArrowheads="1"/>
          </p:cNvSpPr>
          <p:nvPr/>
        </p:nvSpPr>
        <p:spPr bwMode="auto">
          <a:xfrm>
            <a:off x="50815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341AEFE2-8F99-42A0-DF59-F12EB83450E3}"/>
              </a:ext>
            </a:extLst>
          </p:cNvPr>
          <p:cNvSpPr>
            <a:spLocks noChangeArrowheads="1"/>
          </p:cNvSpPr>
          <p:nvPr/>
        </p:nvSpPr>
        <p:spPr bwMode="auto">
          <a:xfrm>
            <a:off x="5588000"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0" name="Rectangle 14">
            <a:extLst>
              <a:ext uri="{FF2B5EF4-FFF2-40B4-BE49-F238E27FC236}">
                <a16:creationId xmlns:a16="http://schemas.microsoft.com/office/drawing/2014/main" id="{B51E6DB2-0527-8216-FA87-B87AD924C1E1}"/>
              </a:ext>
            </a:extLst>
          </p:cNvPr>
          <p:cNvSpPr>
            <a:spLocks noChangeArrowheads="1"/>
          </p:cNvSpPr>
          <p:nvPr/>
        </p:nvSpPr>
        <p:spPr bwMode="auto">
          <a:xfrm>
            <a:off x="8713787" y="4308600"/>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1" name="Text Box 15">
            <a:extLst>
              <a:ext uri="{FF2B5EF4-FFF2-40B4-BE49-F238E27FC236}">
                <a16:creationId xmlns:a16="http://schemas.microsoft.com/office/drawing/2014/main" id="{6C3BFEA3-7645-BB1F-B33D-AFB8EB9F6D8E}"/>
              </a:ext>
            </a:extLst>
          </p:cNvPr>
          <p:cNvSpPr txBox="1">
            <a:spLocks noChangeArrowheads="1"/>
          </p:cNvSpPr>
          <p:nvPr/>
        </p:nvSpPr>
        <p:spPr bwMode="auto">
          <a:xfrm>
            <a:off x="3087687" y="4399087"/>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2" name="Text Box 16">
            <a:extLst>
              <a:ext uri="{FF2B5EF4-FFF2-40B4-BE49-F238E27FC236}">
                <a16:creationId xmlns:a16="http://schemas.microsoft.com/office/drawing/2014/main" id="{EDE36484-3E68-3ACE-45C5-79E4CCA6743D}"/>
              </a:ext>
            </a:extLst>
          </p:cNvPr>
          <p:cNvSpPr txBox="1">
            <a:spLocks noChangeArrowheads="1"/>
          </p:cNvSpPr>
          <p:nvPr/>
        </p:nvSpPr>
        <p:spPr bwMode="auto">
          <a:xfrm>
            <a:off x="3584575" y="4410200"/>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3" name="Text Box 17">
            <a:extLst>
              <a:ext uri="{FF2B5EF4-FFF2-40B4-BE49-F238E27FC236}">
                <a16:creationId xmlns:a16="http://schemas.microsoft.com/office/drawing/2014/main" id="{BBA68010-ACA7-80D9-D80B-328FE319F621}"/>
              </a:ext>
            </a:extLst>
          </p:cNvPr>
          <p:cNvSpPr txBox="1">
            <a:spLocks noChangeArrowheads="1"/>
          </p:cNvSpPr>
          <p:nvPr/>
        </p:nvSpPr>
        <p:spPr bwMode="auto">
          <a:xfrm>
            <a:off x="4121150" y="4421312"/>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4" name="Text Box 18">
            <a:extLst>
              <a:ext uri="{FF2B5EF4-FFF2-40B4-BE49-F238E27FC236}">
                <a16:creationId xmlns:a16="http://schemas.microsoft.com/office/drawing/2014/main" id="{00EB8168-70A4-5FA1-41F6-9C5AC9AE7287}"/>
              </a:ext>
            </a:extLst>
          </p:cNvPr>
          <p:cNvSpPr txBox="1">
            <a:spLocks noChangeArrowheads="1"/>
          </p:cNvSpPr>
          <p:nvPr/>
        </p:nvSpPr>
        <p:spPr bwMode="auto">
          <a:xfrm>
            <a:off x="8713787" y="4389562"/>
            <a:ext cx="585788"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n-1</a:t>
            </a:r>
          </a:p>
        </p:txBody>
      </p:sp>
      <p:sp>
        <p:nvSpPr>
          <p:cNvPr id="15" name="Line 20">
            <a:extLst>
              <a:ext uri="{FF2B5EF4-FFF2-40B4-BE49-F238E27FC236}">
                <a16:creationId xmlns:a16="http://schemas.microsoft.com/office/drawing/2014/main" id="{A760B9EE-D993-68E3-BF3E-5F46D9F79DE3}"/>
              </a:ext>
            </a:extLst>
          </p:cNvPr>
          <p:cNvSpPr>
            <a:spLocks noChangeShapeType="1"/>
          </p:cNvSpPr>
          <p:nvPr/>
        </p:nvSpPr>
        <p:spPr bwMode="auto">
          <a:xfrm>
            <a:off x="3024187" y="4794375"/>
            <a:ext cx="4614863" cy="0"/>
          </a:xfrm>
          <a:prstGeom prst="line">
            <a:avLst/>
          </a:prstGeom>
          <a:noFill/>
          <a:ln w="57150">
            <a:solidFill>
              <a:schemeClr val="tx1"/>
            </a:solidFill>
            <a:round/>
            <a:headEnd/>
            <a:tailEnd/>
          </a:ln>
        </p:spPr>
        <p:txBody>
          <a:bodyPr/>
          <a:lstStyle/>
          <a:p>
            <a:endParaRPr lang="zh-TW" altLang="en-US"/>
          </a:p>
        </p:txBody>
      </p:sp>
      <p:sp>
        <p:nvSpPr>
          <p:cNvPr id="16" name="Line 21">
            <a:extLst>
              <a:ext uri="{FF2B5EF4-FFF2-40B4-BE49-F238E27FC236}">
                <a16:creationId xmlns:a16="http://schemas.microsoft.com/office/drawing/2014/main" id="{2558945B-CA77-22D1-479A-8B47198F664E}"/>
              </a:ext>
            </a:extLst>
          </p:cNvPr>
          <p:cNvSpPr>
            <a:spLocks noChangeShapeType="1"/>
          </p:cNvSpPr>
          <p:nvPr/>
        </p:nvSpPr>
        <p:spPr bwMode="auto">
          <a:xfrm>
            <a:off x="3024187" y="4308600"/>
            <a:ext cx="4614863" cy="0"/>
          </a:xfrm>
          <a:prstGeom prst="line">
            <a:avLst/>
          </a:prstGeom>
          <a:noFill/>
          <a:ln w="57150">
            <a:solidFill>
              <a:schemeClr val="tx1"/>
            </a:solidFill>
            <a:round/>
            <a:headEnd/>
            <a:tailEnd/>
          </a:ln>
        </p:spPr>
        <p:txBody>
          <a:bodyPr/>
          <a:lstStyle/>
          <a:p>
            <a:endParaRPr lang="zh-TW" altLang="en-US"/>
          </a:p>
        </p:txBody>
      </p:sp>
      <p:sp>
        <p:nvSpPr>
          <p:cNvPr id="17" name="Line 22">
            <a:extLst>
              <a:ext uri="{FF2B5EF4-FFF2-40B4-BE49-F238E27FC236}">
                <a16:creationId xmlns:a16="http://schemas.microsoft.com/office/drawing/2014/main" id="{475335B5-A4B2-E130-526E-914439831EE0}"/>
              </a:ext>
            </a:extLst>
          </p:cNvPr>
          <p:cNvSpPr>
            <a:spLocks noChangeShapeType="1"/>
          </p:cNvSpPr>
          <p:nvPr/>
        </p:nvSpPr>
        <p:spPr bwMode="auto">
          <a:xfrm flipH="1">
            <a:off x="7939087" y="4545137"/>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8" name="Line 23">
            <a:extLst>
              <a:ext uri="{FF2B5EF4-FFF2-40B4-BE49-F238E27FC236}">
                <a16:creationId xmlns:a16="http://schemas.microsoft.com/office/drawing/2014/main" id="{997F500B-BCCA-BD9F-5FF5-59796069AA5F}"/>
              </a:ext>
            </a:extLst>
          </p:cNvPr>
          <p:cNvSpPr>
            <a:spLocks noChangeShapeType="1"/>
          </p:cNvSpPr>
          <p:nvPr/>
        </p:nvSpPr>
        <p:spPr bwMode="auto">
          <a:xfrm flipH="1">
            <a:off x="2211387" y="4570537"/>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9" name="Line 24">
            <a:extLst>
              <a:ext uri="{FF2B5EF4-FFF2-40B4-BE49-F238E27FC236}">
                <a16:creationId xmlns:a16="http://schemas.microsoft.com/office/drawing/2014/main" id="{A8877F80-D645-077D-D965-C68F9253B556}"/>
              </a:ext>
            </a:extLst>
          </p:cNvPr>
          <p:cNvSpPr>
            <a:spLocks noChangeShapeType="1"/>
          </p:cNvSpPr>
          <p:nvPr/>
        </p:nvSpPr>
        <p:spPr bwMode="auto">
          <a:xfrm flipV="1">
            <a:off x="3230562" y="4907087"/>
            <a:ext cx="0" cy="317500"/>
          </a:xfrm>
          <a:prstGeom prst="line">
            <a:avLst/>
          </a:prstGeom>
          <a:noFill/>
          <a:ln w="9525">
            <a:solidFill>
              <a:schemeClr val="tx1"/>
            </a:solidFill>
            <a:round/>
            <a:headEnd/>
            <a:tailEnd type="triangle" w="med" len="med"/>
          </a:ln>
        </p:spPr>
        <p:txBody>
          <a:bodyPr/>
          <a:lstStyle/>
          <a:p>
            <a:endParaRPr lang="zh-TW" altLang="en-US"/>
          </a:p>
        </p:txBody>
      </p:sp>
      <p:sp>
        <p:nvSpPr>
          <p:cNvPr id="20" name="Line 25">
            <a:extLst>
              <a:ext uri="{FF2B5EF4-FFF2-40B4-BE49-F238E27FC236}">
                <a16:creationId xmlns:a16="http://schemas.microsoft.com/office/drawing/2014/main" id="{6A645D6E-C300-F72A-3AC7-302DAFF41994}"/>
              </a:ext>
            </a:extLst>
          </p:cNvPr>
          <p:cNvSpPr>
            <a:spLocks noChangeShapeType="1"/>
          </p:cNvSpPr>
          <p:nvPr/>
        </p:nvSpPr>
        <p:spPr bwMode="auto">
          <a:xfrm flipV="1">
            <a:off x="5846762" y="4881687"/>
            <a:ext cx="0" cy="317500"/>
          </a:xfrm>
          <a:prstGeom prst="line">
            <a:avLst/>
          </a:prstGeom>
          <a:noFill/>
          <a:ln w="9525">
            <a:solidFill>
              <a:schemeClr val="tx1"/>
            </a:solidFill>
            <a:round/>
            <a:headEnd/>
            <a:tailEnd type="triangle" w="med" len="med"/>
          </a:ln>
        </p:spPr>
        <p:txBody>
          <a:bodyPr/>
          <a:lstStyle/>
          <a:p>
            <a:endParaRPr lang="zh-TW" altLang="en-US"/>
          </a:p>
        </p:txBody>
      </p:sp>
      <p:sp>
        <p:nvSpPr>
          <p:cNvPr id="21" name="Text Box 26">
            <a:extLst>
              <a:ext uri="{FF2B5EF4-FFF2-40B4-BE49-F238E27FC236}">
                <a16:creationId xmlns:a16="http://schemas.microsoft.com/office/drawing/2014/main" id="{94EF8015-60ED-BA70-02EC-415061A87293}"/>
              </a:ext>
            </a:extLst>
          </p:cNvPr>
          <p:cNvSpPr txBox="1">
            <a:spLocks noChangeArrowheads="1"/>
          </p:cNvSpPr>
          <p:nvPr/>
        </p:nvSpPr>
        <p:spPr bwMode="auto">
          <a:xfrm>
            <a:off x="2951162" y="5211887"/>
            <a:ext cx="6477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front</a:t>
            </a:r>
          </a:p>
        </p:txBody>
      </p:sp>
      <p:sp>
        <p:nvSpPr>
          <p:cNvPr id="22" name="Text Box 27">
            <a:extLst>
              <a:ext uri="{FF2B5EF4-FFF2-40B4-BE49-F238E27FC236}">
                <a16:creationId xmlns:a16="http://schemas.microsoft.com/office/drawing/2014/main" id="{38238628-9D3E-2B72-D0BE-E4B09BCAB08C}"/>
              </a:ext>
            </a:extLst>
          </p:cNvPr>
          <p:cNvSpPr txBox="1">
            <a:spLocks noChangeArrowheads="1"/>
          </p:cNvSpPr>
          <p:nvPr/>
        </p:nvSpPr>
        <p:spPr bwMode="auto">
          <a:xfrm>
            <a:off x="5592762" y="5173787"/>
            <a:ext cx="5588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rear</a:t>
            </a:r>
          </a:p>
        </p:txBody>
      </p:sp>
      <p:sp>
        <p:nvSpPr>
          <p:cNvPr id="23" name="Rectangle 28">
            <a:extLst>
              <a:ext uri="{FF2B5EF4-FFF2-40B4-BE49-F238E27FC236}">
                <a16:creationId xmlns:a16="http://schemas.microsoft.com/office/drawing/2014/main" id="{EDCCB384-4592-A336-9909-37635522FA64}"/>
              </a:ext>
            </a:extLst>
          </p:cNvPr>
          <p:cNvSpPr>
            <a:spLocks noChangeArrowheads="1"/>
          </p:cNvSpPr>
          <p:nvPr/>
        </p:nvSpPr>
        <p:spPr bwMode="auto">
          <a:xfrm>
            <a:off x="6096000" y="4321300"/>
            <a:ext cx="514350" cy="485775"/>
          </a:xfrm>
          <a:prstGeom prst="rect">
            <a:avLst/>
          </a:prstGeom>
          <a:noFill/>
          <a:ln w="9525">
            <a:solidFill>
              <a:schemeClr val="tx1"/>
            </a:solidFill>
            <a:miter lim="800000"/>
            <a:headEnd/>
            <a:tailEnd/>
          </a:ln>
        </p:spPr>
        <p:txBody>
          <a:bodyPr wrap="none" anchor="ctr"/>
          <a:lstStyle/>
          <a:p>
            <a:endParaRPr lang="zh-TW" altLang="en-US"/>
          </a:p>
        </p:txBody>
      </p:sp>
      <p:sp>
        <p:nvSpPr>
          <p:cNvPr id="24" name="Rectangle 29">
            <a:extLst>
              <a:ext uri="{FF2B5EF4-FFF2-40B4-BE49-F238E27FC236}">
                <a16:creationId xmlns:a16="http://schemas.microsoft.com/office/drawing/2014/main" id="{10D5B7AF-7273-7E89-1123-1D7EF534A98E}"/>
              </a:ext>
            </a:extLst>
          </p:cNvPr>
          <p:cNvSpPr>
            <a:spLocks noChangeArrowheads="1"/>
          </p:cNvSpPr>
          <p:nvPr/>
        </p:nvSpPr>
        <p:spPr bwMode="auto">
          <a:xfrm>
            <a:off x="7112000" y="4321300"/>
            <a:ext cx="514350" cy="485775"/>
          </a:xfrm>
          <a:prstGeom prst="rect">
            <a:avLst/>
          </a:prstGeom>
          <a:noFill/>
          <a:ln w="9525">
            <a:solidFill>
              <a:schemeClr val="tx1"/>
            </a:solidFill>
            <a:miter lim="800000"/>
            <a:headEnd/>
            <a:tailEnd/>
          </a:ln>
        </p:spPr>
        <p:txBody>
          <a:bodyPr wrap="none" anchor="ctr"/>
          <a:lstStyle/>
          <a:p>
            <a:endParaRPr lang="zh-TW" altLang="en-US"/>
          </a:p>
        </p:txBody>
      </p:sp>
    </p:spTree>
    <p:extLst>
      <p:ext uri="{BB962C8B-B14F-4D97-AF65-F5344CB8AC3E}">
        <p14:creationId xmlns:p14="http://schemas.microsoft.com/office/powerpoint/2010/main" val="3179367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33E-1CC1-3FDC-28F0-019A521E0D24}"/>
              </a:ext>
            </a:extLst>
          </p:cNvPr>
          <p:cNvSpPr>
            <a:spLocks noGrp="1"/>
          </p:cNvSpPr>
          <p:nvPr>
            <p:ph type="title"/>
          </p:nvPr>
        </p:nvSpPr>
        <p:spPr/>
        <p:txBody>
          <a:bodyPr/>
          <a:lstStyle/>
          <a:p>
            <a:r>
              <a:rPr lang="en-US" dirty="0"/>
              <a:t>Queue Visualization</a:t>
            </a:r>
          </a:p>
        </p:txBody>
      </p:sp>
      <p:sp>
        <p:nvSpPr>
          <p:cNvPr id="3" name="Content Placeholder 2">
            <a:extLst>
              <a:ext uri="{FF2B5EF4-FFF2-40B4-BE49-F238E27FC236}">
                <a16:creationId xmlns:a16="http://schemas.microsoft.com/office/drawing/2014/main" id="{B411312B-9372-EBB3-A1A0-20CC650AE839}"/>
              </a:ext>
            </a:extLst>
          </p:cNvPr>
          <p:cNvSpPr>
            <a:spLocks noGrp="1"/>
          </p:cNvSpPr>
          <p:nvPr>
            <p:ph idx="1"/>
          </p:nvPr>
        </p:nvSpPr>
        <p:spPr/>
        <p:txBody>
          <a:bodyPr/>
          <a:lstStyle/>
          <a:p>
            <a:pPr algn="just"/>
            <a:r>
              <a:rPr lang="en-US" altLang="zh-TW" b="1" dirty="0"/>
              <a:t>Three main operations </a:t>
            </a:r>
          </a:p>
          <a:p>
            <a:pPr lvl="1" algn="just"/>
            <a:r>
              <a:rPr lang="en-US" altLang="zh-TW" dirty="0"/>
              <a:t>Push: inserts a new item into the queue</a:t>
            </a:r>
          </a:p>
          <a:p>
            <a:pPr lvl="1" algn="just"/>
            <a:r>
              <a:rPr lang="en-US" altLang="zh-TW" dirty="0"/>
              <a:t>Pop: removes the earliest inserted item from the queue</a:t>
            </a:r>
          </a:p>
          <a:p>
            <a:pPr lvl="1" algn="just"/>
            <a:r>
              <a:rPr lang="en-US" altLang="zh-TW" dirty="0"/>
              <a:t>front: query the front item in the queue</a:t>
            </a:r>
          </a:p>
          <a:p>
            <a:pPr lvl="1" algn="just"/>
            <a:endParaRPr lang="en-US" altLang="zh-TW" dirty="0">
              <a:solidFill>
                <a:schemeClr val="accent5">
                  <a:lumMod val="75000"/>
                </a:schemeClr>
              </a:solidFill>
            </a:endParaRPr>
          </a:p>
          <a:p>
            <a:pPr lvl="1" algn="just"/>
            <a:endParaRPr lang="en-US" altLang="zh-TW" dirty="0"/>
          </a:p>
          <a:p>
            <a:endParaRPr lang="en-US" dirty="0"/>
          </a:p>
          <a:p>
            <a:endParaRPr lang="en-US" dirty="0"/>
          </a:p>
          <a:p>
            <a:endParaRPr lang="en-US" dirty="0"/>
          </a:p>
        </p:txBody>
      </p:sp>
      <p:sp>
        <p:nvSpPr>
          <p:cNvPr id="30" name="Line 4">
            <a:extLst>
              <a:ext uri="{FF2B5EF4-FFF2-40B4-BE49-F238E27FC236}">
                <a16:creationId xmlns:a16="http://schemas.microsoft.com/office/drawing/2014/main" id="{87DE4A20-EC48-78DC-9206-CEC60B1D746F}"/>
              </a:ext>
            </a:extLst>
          </p:cNvPr>
          <p:cNvSpPr>
            <a:spLocks noChangeShapeType="1"/>
          </p:cNvSpPr>
          <p:nvPr/>
        </p:nvSpPr>
        <p:spPr bwMode="auto">
          <a:xfrm>
            <a:off x="3981160" y="3842829"/>
            <a:ext cx="0" cy="1973262"/>
          </a:xfrm>
          <a:prstGeom prst="line">
            <a:avLst/>
          </a:prstGeom>
          <a:noFill/>
          <a:ln w="38100">
            <a:solidFill>
              <a:schemeClr val="tx1"/>
            </a:solidFill>
            <a:round/>
            <a:headEnd/>
            <a:tailEnd/>
          </a:ln>
        </p:spPr>
        <p:txBody>
          <a:bodyPr/>
          <a:lstStyle/>
          <a:p>
            <a:endParaRPr lang="zh-TW" altLang="en-US"/>
          </a:p>
        </p:txBody>
      </p:sp>
      <p:sp>
        <p:nvSpPr>
          <p:cNvPr id="31" name="Line 5">
            <a:extLst>
              <a:ext uri="{FF2B5EF4-FFF2-40B4-BE49-F238E27FC236}">
                <a16:creationId xmlns:a16="http://schemas.microsoft.com/office/drawing/2014/main" id="{5CC099AA-6715-5946-EF57-DF55D69259B6}"/>
              </a:ext>
            </a:extLst>
          </p:cNvPr>
          <p:cNvSpPr>
            <a:spLocks noChangeShapeType="1"/>
          </p:cNvSpPr>
          <p:nvPr/>
        </p:nvSpPr>
        <p:spPr bwMode="auto">
          <a:xfrm>
            <a:off x="5211473" y="3846004"/>
            <a:ext cx="0" cy="1973262"/>
          </a:xfrm>
          <a:prstGeom prst="line">
            <a:avLst/>
          </a:prstGeom>
          <a:noFill/>
          <a:ln w="38100">
            <a:solidFill>
              <a:schemeClr val="tx1"/>
            </a:solidFill>
            <a:round/>
            <a:headEnd/>
            <a:tailEnd/>
          </a:ln>
        </p:spPr>
        <p:txBody>
          <a:bodyPr/>
          <a:lstStyle/>
          <a:p>
            <a:endParaRPr lang="zh-TW" altLang="en-US"/>
          </a:p>
        </p:txBody>
      </p:sp>
      <p:sp>
        <p:nvSpPr>
          <p:cNvPr id="32" name="Line 6">
            <a:extLst>
              <a:ext uri="{FF2B5EF4-FFF2-40B4-BE49-F238E27FC236}">
                <a16:creationId xmlns:a16="http://schemas.microsoft.com/office/drawing/2014/main" id="{B033D1BA-7A97-DD8B-3943-DB01723DC50C}"/>
              </a:ext>
            </a:extLst>
          </p:cNvPr>
          <p:cNvSpPr>
            <a:spLocks noChangeShapeType="1"/>
          </p:cNvSpPr>
          <p:nvPr/>
        </p:nvSpPr>
        <p:spPr bwMode="auto">
          <a:xfrm>
            <a:off x="3979573" y="5800216"/>
            <a:ext cx="1233487" cy="0"/>
          </a:xfrm>
          <a:prstGeom prst="line">
            <a:avLst/>
          </a:prstGeom>
          <a:noFill/>
          <a:ln w="38100">
            <a:solidFill>
              <a:schemeClr val="tx1"/>
            </a:solidFill>
            <a:round/>
            <a:headEnd/>
            <a:tailEnd/>
          </a:ln>
        </p:spPr>
        <p:txBody>
          <a:bodyPr/>
          <a:lstStyle/>
          <a:p>
            <a:endParaRPr lang="zh-TW" altLang="en-US"/>
          </a:p>
        </p:txBody>
      </p:sp>
      <p:sp>
        <p:nvSpPr>
          <p:cNvPr id="33" name="Rectangle 32">
            <a:extLst>
              <a:ext uri="{FF2B5EF4-FFF2-40B4-BE49-F238E27FC236}">
                <a16:creationId xmlns:a16="http://schemas.microsoft.com/office/drawing/2014/main" id="{71D81F6D-BE23-2492-6A18-62DAA4645E2E}"/>
              </a:ext>
            </a:extLst>
          </p:cNvPr>
          <p:cNvSpPr>
            <a:spLocks noChangeArrowheads="1"/>
          </p:cNvSpPr>
          <p:nvPr/>
        </p:nvSpPr>
        <p:spPr bwMode="auto">
          <a:xfrm>
            <a:off x="3997035" y="54223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4" name="Rectangle 33">
            <a:extLst>
              <a:ext uri="{FF2B5EF4-FFF2-40B4-BE49-F238E27FC236}">
                <a16:creationId xmlns:a16="http://schemas.microsoft.com/office/drawing/2014/main" id="{0073153C-56D7-C30A-52F0-8F6EA3E83368}"/>
              </a:ext>
            </a:extLst>
          </p:cNvPr>
          <p:cNvSpPr>
            <a:spLocks noChangeArrowheads="1"/>
          </p:cNvSpPr>
          <p:nvPr/>
        </p:nvSpPr>
        <p:spPr bwMode="auto">
          <a:xfrm>
            <a:off x="3997035" y="50477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5" name="Rectangle 34">
            <a:extLst>
              <a:ext uri="{FF2B5EF4-FFF2-40B4-BE49-F238E27FC236}">
                <a16:creationId xmlns:a16="http://schemas.microsoft.com/office/drawing/2014/main" id="{D2D88563-3AFC-3D8D-93F6-2413A5CC5F38}"/>
              </a:ext>
            </a:extLst>
          </p:cNvPr>
          <p:cNvSpPr>
            <a:spLocks noChangeArrowheads="1"/>
          </p:cNvSpPr>
          <p:nvPr/>
        </p:nvSpPr>
        <p:spPr bwMode="auto">
          <a:xfrm>
            <a:off x="3997035" y="46667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6" name="Text Box 11">
            <a:extLst>
              <a:ext uri="{FF2B5EF4-FFF2-40B4-BE49-F238E27FC236}">
                <a16:creationId xmlns:a16="http://schemas.microsoft.com/office/drawing/2014/main" id="{FE1FFC76-3527-0EC7-0AA9-D95C8822A94D}"/>
              </a:ext>
            </a:extLst>
          </p:cNvPr>
          <p:cNvSpPr txBox="1">
            <a:spLocks noChangeArrowheads="1"/>
          </p:cNvSpPr>
          <p:nvPr/>
        </p:nvSpPr>
        <p:spPr bwMode="auto">
          <a:xfrm>
            <a:off x="4409785" y="5441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37" name="Text Box 12">
            <a:extLst>
              <a:ext uri="{FF2B5EF4-FFF2-40B4-BE49-F238E27FC236}">
                <a16:creationId xmlns:a16="http://schemas.microsoft.com/office/drawing/2014/main" id="{F6322156-C550-E643-B6BB-12A30007DEDF}"/>
              </a:ext>
            </a:extLst>
          </p:cNvPr>
          <p:cNvSpPr txBox="1">
            <a:spLocks noChangeArrowheads="1"/>
          </p:cNvSpPr>
          <p:nvPr/>
        </p:nvSpPr>
        <p:spPr bwMode="auto">
          <a:xfrm>
            <a:off x="4428835" y="50477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38" name="Text Box 13">
            <a:extLst>
              <a:ext uri="{FF2B5EF4-FFF2-40B4-BE49-F238E27FC236}">
                <a16:creationId xmlns:a16="http://schemas.microsoft.com/office/drawing/2014/main" id="{456D0346-DFF2-0129-D42E-EDFA5E451A4C}"/>
              </a:ext>
            </a:extLst>
          </p:cNvPr>
          <p:cNvSpPr txBox="1">
            <a:spLocks noChangeArrowheads="1"/>
          </p:cNvSpPr>
          <p:nvPr/>
        </p:nvSpPr>
        <p:spPr bwMode="auto">
          <a:xfrm>
            <a:off x="4428835" y="46667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39" name="Rectangle 38">
            <a:extLst>
              <a:ext uri="{FF2B5EF4-FFF2-40B4-BE49-F238E27FC236}">
                <a16:creationId xmlns:a16="http://schemas.microsoft.com/office/drawing/2014/main" id="{D53221A6-0724-6792-08C0-273714787FD7}"/>
              </a:ext>
            </a:extLst>
          </p:cNvPr>
          <p:cNvSpPr>
            <a:spLocks noChangeArrowheads="1"/>
          </p:cNvSpPr>
          <p:nvPr/>
        </p:nvSpPr>
        <p:spPr bwMode="auto">
          <a:xfrm>
            <a:off x="4016085" y="33141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0" name="Line 15">
            <a:extLst>
              <a:ext uri="{FF2B5EF4-FFF2-40B4-BE49-F238E27FC236}">
                <a16:creationId xmlns:a16="http://schemas.microsoft.com/office/drawing/2014/main" id="{39CAA2C2-095F-38EB-43CF-C50CB91034E3}"/>
              </a:ext>
            </a:extLst>
          </p:cNvPr>
          <p:cNvSpPr>
            <a:spLocks noChangeShapeType="1"/>
          </p:cNvSpPr>
          <p:nvPr/>
        </p:nvSpPr>
        <p:spPr bwMode="auto">
          <a:xfrm>
            <a:off x="4587585" y="3644391"/>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41" name="Text Box 17">
            <a:extLst>
              <a:ext uri="{FF2B5EF4-FFF2-40B4-BE49-F238E27FC236}">
                <a16:creationId xmlns:a16="http://schemas.microsoft.com/office/drawing/2014/main" id="{ECEC5124-1EE2-2880-BF0C-1C61ADDAB03D}"/>
              </a:ext>
            </a:extLst>
          </p:cNvPr>
          <p:cNvSpPr txBox="1">
            <a:spLocks noChangeArrowheads="1"/>
          </p:cNvSpPr>
          <p:nvPr/>
        </p:nvSpPr>
        <p:spPr bwMode="auto">
          <a:xfrm>
            <a:off x="3979573" y="5870066"/>
            <a:ext cx="1338263" cy="366713"/>
          </a:xfrm>
          <a:prstGeom prst="rect">
            <a:avLst/>
          </a:prstGeom>
          <a:noFill/>
          <a:ln w="9525">
            <a:noFill/>
            <a:miter lim="800000"/>
            <a:headEnd/>
            <a:tailEnd/>
          </a:ln>
        </p:spPr>
        <p:txBody>
          <a:bodyPr wrap="none">
            <a:spAutoFit/>
          </a:bodyPr>
          <a:lstStyle/>
          <a:p>
            <a:r>
              <a:rPr lang="en-US" altLang="zh-TW" dirty="0"/>
              <a:t>Push (Add)</a:t>
            </a:r>
          </a:p>
        </p:txBody>
      </p:sp>
      <p:sp>
        <p:nvSpPr>
          <p:cNvPr id="42" name="Line 18">
            <a:extLst>
              <a:ext uri="{FF2B5EF4-FFF2-40B4-BE49-F238E27FC236}">
                <a16:creationId xmlns:a16="http://schemas.microsoft.com/office/drawing/2014/main" id="{4C235BFD-C507-E90B-8603-82A34EC6C84D}"/>
              </a:ext>
            </a:extLst>
          </p:cNvPr>
          <p:cNvSpPr>
            <a:spLocks noChangeShapeType="1"/>
          </p:cNvSpPr>
          <p:nvPr/>
        </p:nvSpPr>
        <p:spPr bwMode="auto">
          <a:xfrm>
            <a:off x="6686260" y="3855529"/>
            <a:ext cx="0" cy="1973262"/>
          </a:xfrm>
          <a:prstGeom prst="line">
            <a:avLst/>
          </a:prstGeom>
          <a:noFill/>
          <a:ln w="38100">
            <a:solidFill>
              <a:schemeClr val="tx1"/>
            </a:solidFill>
            <a:round/>
            <a:headEnd/>
            <a:tailEnd/>
          </a:ln>
        </p:spPr>
        <p:txBody>
          <a:bodyPr/>
          <a:lstStyle/>
          <a:p>
            <a:endParaRPr lang="zh-TW" altLang="en-US"/>
          </a:p>
        </p:txBody>
      </p:sp>
      <p:sp>
        <p:nvSpPr>
          <p:cNvPr id="43" name="Line 19">
            <a:extLst>
              <a:ext uri="{FF2B5EF4-FFF2-40B4-BE49-F238E27FC236}">
                <a16:creationId xmlns:a16="http://schemas.microsoft.com/office/drawing/2014/main" id="{B82D4AA7-D36B-4204-A132-7C91E228CCD9}"/>
              </a:ext>
            </a:extLst>
          </p:cNvPr>
          <p:cNvSpPr>
            <a:spLocks noChangeShapeType="1"/>
          </p:cNvSpPr>
          <p:nvPr/>
        </p:nvSpPr>
        <p:spPr bwMode="auto">
          <a:xfrm>
            <a:off x="7916573" y="3858704"/>
            <a:ext cx="0" cy="1973262"/>
          </a:xfrm>
          <a:prstGeom prst="line">
            <a:avLst/>
          </a:prstGeom>
          <a:noFill/>
          <a:ln w="38100">
            <a:solidFill>
              <a:schemeClr val="tx1"/>
            </a:solidFill>
            <a:round/>
            <a:headEnd/>
            <a:tailEnd/>
          </a:ln>
        </p:spPr>
        <p:txBody>
          <a:bodyPr/>
          <a:lstStyle/>
          <a:p>
            <a:endParaRPr lang="zh-TW" altLang="en-US"/>
          </a:p>
        </p:txBody>
      </p:sp>
      <p:sp>
        <p:nvSpPr>
          <p:cNvPr id="44" name="Line 20">
            <a:extLst>
              <a:ext uri="{FF2B5EF4-FFF2-40B4-BE49-F238E27FC236}">
                <a16:creationId xmlns:a16="http://schemas.microsoft.com/office/drawing/2014/main" id="{C92C6370-4DD6-7EDB-8F63-BF7900AC69F2}"/>
              </a:ext>
            </a:extLst>
          </p:cNvPr>
          <p:cNvSpPr>
            <a:spLocks noChangeShapeType="1"/>
          </p:cNvSpPr>
          <p:nvPr/>
        </p:nvSpPr>
        <p:spPr bwMode="auto">
          <a:xfrm>
            <a:off x="6684673" y="5812916"/>
            <a:ext cx="1233487" cy="0"/>
          </a:xfrm>
          <a:prstGeom prst="line">
            <a:avLst/>
          </a:prstGeom>
          <a:noFill/>
          <a:ln w="38100">
            <a:solidFill>
              <a:schemeClr val="tx1"/>
            </a:solidFill>
            <a:round/>
            <a:headEnd/>
            <a:tailEnd/>
          </a:ln>
        </p:spPr>
        <p:txBody>
          <a:bodyPr/>
          <a:lstStyle/>
          <a:p>
            <a:endParaRPr lang="zh-TW" altLang="en-US"/>
          </a:p>
        </p:txBody>
      </p:sp>
      <p:sp>
        <p:nvSpPr>
          <p:cNvPr id="45" name="Rectangle 21">
            <a:extLst>
              <a:ext uri="{FF2B5EF4-FFF2-40B4-BE49-F238E27FC236}">
                <a16:creationId xmlns:a16="http://schemas.microsoft.com/office/drawing/2014/main" id="{597B2C25-5AF5-80A4-D25F-1536D63EDBB7}"/>
              </a:ext>
            </a:extLst>
          </p:cNvPr>
          <p:cNvSpPr>
            <a:spLocks noChangeArrowheads="1"/>
          </p:cNvSpPr>
          <p:nvPr/>
        </p:nvSpPr>
        <p:spPr bwMode="auto">
          <a:xfrm>
            <a:off x="6702135" y="543509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6" name="Rectangle 22">
            <a:extLst>
              <a:ext uri="{FF2B5EF4-FFF2-40B4-BE49-F238E27FC236}">
                <a16:creationId xmlns:a16="http://schemas.microsoft.com/office/drawing/2014/main" id="{AF2B982D-6ADB-FE85-FBE7-4063BD1C9A55}"/>
              </a:ext>
            </a:extLst>
          </p:cNvPr>
          <p:cNvSpPr>
            <a:spLocks noChangeArrowheads="1"/>
          </p:cNvSpPr>
          <p:nvPr/>
        </p:nvSpPr>
        <p:spPr bwMode="auto">
          <a:xfrm>
            <a:off x="6702135" y="50604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7" name="Rectangle 23">
            <a:extLst>
              <a:ext uri="{FF2B5EF4-FFF2-40B4-BE49-F238E27FC236}">
                <a16:creationId xmlns:a16="http://schemas.microsoft.com/office/drawing/2014/main" id="{8C82777F-F4BF-C087-F262-9EF1795F55EA}"/>
              </a:ext>
            </a:extLst>
          </p:cNvPr>
          <p:cNvSpPr>
            <a:spLocks noChangeArrowheads="1"/>
          </p:cNvSpPr>
          <p:nvPr/>
        </p:nvSpPr>
        <p:spPr bwMode="auto">
          <a:xfrm>
            <a:off x="6702135" y="4679441"/>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8" name="Text Box 24">
            <a:extLst>
              <a:ext uri="{FF2B5EF4-FFF2-40B4-BE49-F238E27FC236}">
                <a16:creationId xmlns:a16="http://schemas.microsoft.com/office/drawing/2014/main" id="{E86EAA79-83AA-63C1-4391-EA95D9B137A1}"/>
              </a:ext>
            </a:extLst>
          </p:cNvPr>
          <p:cNvSpPr txBox="1">
            <a:spLocks noChangeArrowheads="1"/>
          </p:cNvSpPr>
          <p:nvPr/>
        </p:nvSpPr>
        <p:spPr bwMode="auto">
          <a:xfrm>
            <a:off x="7114885" y="54541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49" name="Text Box 25">
            <a:extLst>
              <a:ext uri="{FF2B5EF4-FFF2-40B4-BE49-F238E27FC236}">
                <a16:creationId xmlns:a16="http://schemas.microsoft.com/office/drawing/2014/main" id="{EAA27F5E-88BC-B565-CBF8-65A00928EB1C}"/>
              </a:ext>
            </a:extLst>
          </p:cNvPr>
          <p:cNvSpPr txBox="1">
            <a:spLocks noChangeArrowheads="1"/>
          </p:cNvSpPr>
          <p:nvPr/>
        </p:nvSpPr>
        <p:spPr bwMode="auto">
          <a:xfrm>
            <a:off x="7133935" y="5060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50" name="Text Box 26">
            <a:extLst>
              <a:ext uri="{FF2B5EF4-FFF2-40B4-BE49-F238E27FC236}">
                <a16:creationId xmlns:a16="http://schemas.microsoft.com/office/drawing/2014/main" id="{39B59AD9-B325-710B-2F88-55367E08295B}"/>
              </a:ext>
            </a:extLst>
          </p:cNvPr>
          <p:cNvSpPr txBox="1">
            <a:spLocks noChangeArrowheads="1"/>
          </p:cNvSpPr>
          <p:nvPr/>
        </p:nvSpPr>
        <p:spPr bwMode="auto">
          <a:xfrm>
            <a:off x="7133935" y="46794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51" name="Rectangle 27">
            <a:extLst>
              <a:ext uri="{FF2B5EF4-FFF2-40B4-BE49-F238E27FC236}">
                <a16:creationId xmlns:a16="http://schemas.microsoft.com/office/drawing/2014/main" id="{2032CEE3-1685-4EEC-C54E-B776A0E7CF9F}"/>
              </a:ext>
            </a:extLst>
          </p:cNvPr>
          <p:cNvSpPr>
            <a:spLocks noChangeArrowheads="1"/>
          </p:cNvSpPr>
          <p:nvPr/>
        </p:nvSpPr>
        <p:spPr bwMode="auto">
          <a:xfrm>
            <a:off x="6708485" y="4297809"/>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2" name="Line 28">
            <a:extLst>
              <a:ext uri="{FF2B5EF4-FFF2-40B4-BE49-F238E27FC236}">
                <a16:creationId xmlns:a16="http://schemas.microsoft.com/office/drawing/2014/main" id="{701BDA3B-D8B9-4182-B214-B919C22F70B3}"/>
              </a:ext>
            </a:extLst>
          </p:cNvPr>
          <p:cNvSpPr>
            <a:spLocks noChangeShapeType="1"/>
          </p:cNvSpPr>
          <p:nvPr/>
        </p:nvSpPr>
        <p:spPr bwMode="auto">
          <a:xfrm flipV="1">
            <a:off x="7772121" y="5641483"/>
            <a:ext cx="642942" cy="0"/>
          </a:xfrm>
          <a:prstGeom prst="line">
            <a:avLst/>
          </a:prstGeom>
          <a:noFill/>
          <a:ln w="57150">
            <a:solidFill>
              <a:schemeClr val="folHlink"/>
            </a:solidFill>
            <a:round/>
            <a:headEnd/>
            <a:tailEnd type="triangle" w="med" len="med"/>
          </a:ln>
        </p:spPr>
        <p:txBody>
          <a:bodyPr/>
          <a:lstStyle/>
          <a:p>
            <a:endParaRPr lang="zh-TW" altLang="en-US"/>
          </a:p>
        </p:txBody>
      </p:sp>
      <p:sp>
        <p:nvSpPr>
          <p:cNvPr id="53" name="Text Box 40">
            <a:extLst>
              <a:ext uri="{FF2B5EF4-FFF2-40B4-BE49-F238E27FC236}">
                <a16:creationId xmlns:a16="http://schemas.microsoft.com/office/drawing/2014/main" id="{8F5680F0-80A2-6C5E-35B5-BACB4B12A984}"/>
              </a:ext>
            </a:extLst>
          </p:cNvPr>
          <p:cNvSpPr txBox="1">
            <a:spLocks noChangeArrowheads="1"/>
          </p:cNvSpPr>
          <p:nvPr/>
        </p:nvSpPr>
        <p:spPr bwMode="auto">
          <a:xfrm>
            <a:off x="6676399" y="5872333"/>
            <a:ext cx="1493838" cy="366713"/>
          </a:xfrm>
          <a:prstGeom prst="rect">
            <a:avLst/>
          </a:prstGeom>
          <a:noFill/>
          <a:ln w="9525">
            <a:noFill/>
            <a:miter lim="800000"/>
            <a:headEnd/>
            <a:tailEnd/>
          </a:ln>
        </p:spPr>
        <p:txBody>
          <a:bodyPr wrap="none">
            <a:spAutoFit/>
          </a:bodyPr>
          <a:lstStyle/>
          <a:p>
            <a:r>
              <a:rPr lang="en-US" altLang="zh-TW"/>
              <a:t>Pop (Delete)</a:t>
            </a:r>
          </a:p>
        </p:txBody>
      </p:sp>
      <p:sp>
        <p:nvSpPr>
          <p:cNvPr id="54" name="Text Box 41">
            <a:extLst>
              <a:ext uri="{FF2B5EF4-FFF2-40B4-BE49-F238E27FC236}">
                <a16:creationId xmlns:a16="http://schemas.microsoft.com/office/drawing/2014/main" id="{8894E5A7-307D-8B78-960C-4072451F6662}"/>
              </a:ext>
            </a:extLst>
          </p:cNvPr>
          <p:cNvSpPr txBox="1">
            <a:spLocks noChangeArrowheads="1"/>
          </p:cNvSpPr>
          <p:nvPr/>
        </p:nvSpPr>
        <p:spPr bwMode="auto">
          <a:xfrm>
            <a:off x="4416135" y="3307841"/>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55" name="Text Box 42">
            <a:extLst>
              <a:ext uri="{FF2B5EF4-FFF2-40B4-BE49-F238E27FC236}">
                <a16:creationId xmlns:a16="http://schemas.microsoft.com/office/drawing/2014/main" id="{4A403643-5DED-F7DE-D9B8-D0622AF195E4}"/>
              </a:ext>
            </a:extLst>
          </p:cNvPr>
          <p:cNvSpPr txBox="1">
            <a:spLocks noChangeArrowheads="1"/>
          </p:cNvSpPr>
          <p:nvPr/>
        </p:nvSpPr>
        <p:spPr bwMode="auto">
          <a:xfrm>
            <a:off x="7133935" y="4291153"/>
            <a:ext cx="368300" cy="336550"/>
          </a:xfrm>
          <a:prstGeom prst="rect">
            <a:avLst/>
          </a:prstGeom>
          <a:noFill/>
          <a:ln w="9525">
            <a:noFill/>
            <a:miter lim="800000"/>
            <a:headEnd/>
            <a:tailEnd/>
          </a:ln>
        </p:spPr>
        <p:txBody>
          <a:bodyPr>
            <a:spAutoFit/>
          </a:bodyPr>
          <a:lstStyle/>
          <a:p>
            <a:pPr>
              <a:spcBef>
                <a:spcPct val="50000"/>
              </a:spcBef>
            </a:pPr>
            <a:r>
              <a:rPr lang="en-US" altLang="zh-TW" sz="1600" dirty="0">
                <a:latin typeface="Times New Roman" pitchFamily="18" charset="0"/>
              </a:rPr>
              <a:t>a</a:t>
            </a:r>
            <a:r>
              <a:rPr lang="en-US" altLang="zh-TW" sz="1600" baseline="-25000" dirty="0">
                <a:latin typeface="Times New Roman" pitchFamily="18" charset="0"/>
              </a:rPr>
              <a:t>3</a:t>
            </a:r>
          </a:p>
        </p:txBody>
      </p:sp>
    </p:spTree>
    <p:extLst>
      <p:ext uri="{BB962C8B-B14F-4D97-AF65-F5344CB8AC3E}">
        <p14:creationId xmlns:p14="http://schemas.microsoft.com/office/powerpoint/2010/main" val="2923919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Queue Implementation in C++</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5693229" cy="4710113"/>
          </a:xfrm>
        </p:spPr>
        <p:txBody>
          <a:bodyPr/>
          <a:lstStyle/>
          <a:p>
            <a:r>
              <a:rPr lang="en-US" dirty="0"/>
              <a:t>Standard Template Library (STL) </a:t>
            </a:r>
          </a:p>
          <a:p>
            <a:pPr lvl="1"/>
            <a:r>
              <a:rPr lang="en-US" dirty="0">
                <a:hlinkClick r:id="rId2"/>
              </a:rPr>
              <a:t>https://en.cppreference.com/w/cpp/container/queue</a:t>
            </a:r>
            <a:endParaRPr lang="en-US" dirty="0"/>
          </a:p>
          <a:p>
            <a:endParaRPr lang="en-US" dirty="0"/>
          </a:p>
        </p:txBody>
      </p:sp>
      <p:pic>
        <p:nvPicPr>
          <p:cNvPr id="1028" name="Picture 4" descr="Covid-19 Is Not A Time To Reinvent The Wheel - Smart Studios">
            <a:extLst>
              <a:ext uri="{FF2B5EF4-FFF2-40B4-BE49-F238E27FC236}">
                <a16:creationId xmlns:a16="http://schemas.microsoft.com/office/drawing/2014/main" id="{B8AC0BBF-4A9C-2352-C39C-230A6D32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0" t="12816" r="6395" b="8531"/>
          <a:stretch/>
        </p:blipFill>
        <p:spPr bwMode="auto">
          <a:xfrm>
            <a:off x="838200" y="2881495"/>
            <a:ext cx="5693229" cy="3295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C5A9D9-FC08-411F-FDB2-443AA7688E97}"/>
              </a:ext>
            </a:extLst>
          </p:cNvPr>
          <p:cNvSpPr/>
          <p:nvPr/>
        </p:nvSpPr>
        <p:spPr>
          <a:xfrm>
            <a:off x="7008181" y="1775757"/>
            <a:ext cx="4345619" cy="4401205"/>
          </a:xfrm>
          <a:prstGeom prst="rect">
            <a:avLst/>
          </a:prstGeom>
        </p:spPr>
        <p:txBody>
          <a:bodyPr wrap="square">
            <a:spAutoFit/>
          </a:bodyPr>
          <a:lstStyle/>
          <a:p>
            <a:r>
              <a:rPr lang="en-US" altLang="zh-TW" sz="2000" i="1" dirty="0">
                <a:latin typeface="Courier New" pitchFamily="49" charset="0"/>
                <a:cs typeface="Courier New" pitchFamily="49" charset="0"/>
              </a:rPr>
              <a:t>#include &lt;iostream&gt;</a:t>
            </a:r>
          </a:p>
          <a:p>
            <a:r>
              <a:rPr lang="en-US" altLang="zh-TW" sz="2000" i="1" dirty="0">
                <a:latin typeface="Courier New" pitchFamily="49" charset="0"/>
                <a:cs typeface="Courier New" pitchFamily="49" charset="0"/>
              </a:rPr>
              <a:t>#include &lt;queue&gt;</a:t>
            </a:r>
          </a:p>
          <a:p>
            <a:endParaRPr lang="en-US" altLang="zh-TW" sz="2000" i="1" dirty="0">
              <a:latin typeface="Courier New" pitchFamily="49" charset="0"/>
              <a:cs typeface="Courier New" pitchFamily="49" charset="0"/>
            </a:endParaRPr>
          </a:p>
          <a:p>
            <a:r>
              <a:rPr lang="en-US" altLang="zh-TW" sz="2000" i="1" dirty="0">
                <a:latin typeface="Courier New" pitchFamily="49" charset="0"/>
                <a:cs typeface="Courier New" pitchFamily="49" charset="0"/>
              </a:rPr>
              <a:t>int main()</a:t>
            </a:r>
          </a:p>
          <a:p>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std::queue&lt;int&gt; que;</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que.push</a:t>
            </a:r>
            <a:r>
              <a:rPr lang="en-US" altLang="zh-TW" sz="2000" i="1" dirty="0">
                <a:latin typeface="Courier New" pitchFamily="49" charset="0"/>
                <a:cs typeface="Courier New" pitchFamily="49" charset="0"/>
              </a:rPr>
              <a:t>(1);    </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que.push</a:t>
            </a:r>
            <a:r>
              <a:rPr lang="en-US" altLang="zh-TW" sz="2000" i="1" dirty="0">
                <a:latin typeface="Courier New" pitchFamily="49" charset="0"/>
                <a:cs typeface="Courier New" pitchFamily="49" charset="0"/>
              </a:rPr>
              <a:t>(2);</a:t>
            </a:r>
          </a:p>
          <a:p>
            <a:r>
              <a:rPr lang="en-US" altLang="zh-TW" sz="2000" i="1" dirty="0">
                <a:latin typeface="Courier New" pitchFamily="49" charset="0"/>
                <a:cs typeface="Courier New" pitchFamily="49" charset="0"/>
              </a:rPr>
              <a:t>    std::</a:t>
            </a:r>
            <a:r>
              <a:rPr lang="en-US" altLang="zh-TW" sz="2000" i="1" dirty="0" err="1">
                <a:latin typeface="Courier New" pitchFamily="49" charset="0"/>
                <a:cs typeface="Courier New" pitchFamily="49" charset="0"/>
              </a:rPr>
              <a:t>cout</a:t>
            </a:r>
            <a:r>
              <a:rPr lang="en-US" altLang="zh-TW" sz="2000" i="1" dirty="0">
                <a:latin typeface="Courier New" pitchFamily="49" charset="0"/>
                <a:cs typeface="Courier New" pitchFamily="49" charset="0"/>
              </a:rPr>
              <a:t>&lt;&lt;</a:t>
            </a:r>
            <a:r>
              <a:rPr lang="en-US" altLang="zh-TW" sz="2000" i="1" dirty="0" err="1">
                <a:latin typeface="Courier New" pitchFamily="49" charset="0"/>
                <a:cs typeface="Courier New" pitchFamily="49" charset="0"/>
              </a:rPr>
              <a:t>que.front</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a:t>
            </a:r>
          </a:p>
          <a:p>
            <a:r>
              <a:rPr lang="en-US" altLang="zh-TW" sz="2000" i="1" dirty="0">
                <a:solidFill>
                  <a:srgbClr val="00B050"/>
                </a:solidFill>
                <a:latin typeface="Courier New" pitchFamily="49" charset="0"/>
                <a:cs typeface="Courier New" pitchFamily="49" charset="0"/>
              </a:rPr>
              <a:t>    /* clear the queue */</a:t>
            </a:r>
          </a:p>
          <a:p>
            <a:r>
              <a:rPr lang="en-US" altLang="zh-TW" sz="2000" i="1" dirty="0">
                <a:latin typeface="Courier New" pitchFamily="49" charset="0"/>
                <a:cs typeface="Courier New" pitchFamily="49" charset="0"/>
              </a:rPr>
              <a:t>    while(!</a:t>
            </a:r>
            <a:r>
              <a:rPr lang="en-US" altLang="zh-TW" sz="2000" i="1" dirty="0" err="1">
                <a:latin typeface="Courier New" pitchFamily="49" charset="0"/>
                <a:cs typeface="Courier New" pitchFamily="49" charset="0"/>
              </a:rPr>
              <a:t>que.empty</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que.pop</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a:t>
            </a:r>
          </a:p>
        </p:txBody>
      </p:sp>
    </p:spTree>
    <p:extLst>
      <p:ext uri="{BB962C8B-B14F-4D97-AF65-F5344CB8AC3E}">
        <p14:creationId xmlns:p14="http://schemas.microsoft.com/office/powerpoint/2010/main" val="276778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33E-1CC1-3FDC-28F0-019A521E0D24}"/>
              </a:ext>
            </a:extLst>
          </p:cNvPr>
          <p:cNvSpPr>
            <a:spLocks noGrp="1"/>
          </p:cNvSpPr>
          <p:nvPr>
            <p:ph type="title"/>
          </p:nvPr>
        </p:nvSpPr>
        <p:spPr/>
        <p:txBody>
          <a:bodyPr/>
          <a:lstStyle/>
          <a:p>
            <a:r>
              <a:rPr lang="en-US" dirty="0"/>
              <a:t>Stack Visualization</a:t>
            </a:r>
          </a:p>
        </p:txBody>
      </p:sp>
      <p:sp>
        <p:nvSpPr>
          <p:cNvPr id="3" name="Content Placeholder 2">
            <a:extLst>
              <a:ext uri="{FF2B5EF4-FFF2-40B4-BE49-F238E27FC236}">
                <a16:creationId xmlns:a16="http://schemas.microsoft.com/office/drawing/2014/main" id="{B411312B-9372-EBB3-A1A0-20CC650AE839}"/>
              </a:ext>
            </a:extLst>
          </p:cNvPr>
          <p:cNvSpPr>
            <a:spLocks noGrp="1"/>
          </p:cNvSpPr>
          <p:nvPr>
            <p:ph idx="1"/>
          </p:nvPr>
        </p:nvSpPr>
        <p:spPr/>
        <p:txBody>
          <a:bodyPr/>
          <a:lstStyle/>
          <a:p>
            <a:pPr algn="just"/>
            <a:r>
              <a:rPr lang="en-US" altLang="zh-TW" b="1" dirty="0"/>
              <a:t>Three main operations </a:t>
            </a:r>
          </a:p>
          <a:p>
            <a:pPr lvl="1" algn="just"/>
            <a:r>
              <a:rPr lang="en-US" altLang="zh-TW" dirty="0"/>
              <a:t>Push: inserts a new item into the stack</a:t>
            </a:r>
          </a:p>
          <a:p>
            <a:pPr lvl="1" algn="just"/>
            <a:r>
              <a:rPr lang="en-US" altLang="zh-TW" dirty="0"/>
              <a:t>Pop: removes the last inserted item from the stack</a:t>
            </a:r>
          </a:p>
          <a:p>
            <a:pPr lvl="1" algn="just"/>
            <a:r>
              <a:rPr lang="en-US" altLang="zh-TW" dirty="0"/>
              <a:t>Top: query the top item in the stack</a:t>
            </a:r>
          </a:p>
          <a:p>
            <a:pPr lvl="1" algn="just"/>
            <a:endParaRPr lang="en-US" altLang="zh-TW" dirty="0">
              <a:solidFill>
                <a:schemeClr val="accent5">
                  <a:lumMod val="75000"/>
                </a:schemeClr>
              </a:solidFill>
            </a:endParaRPr>
          </a:p>
          <a:p>
            <a:pPr lvl="1" algn="just"/>
            <a:endParaRPr lang="en-US" altLang="zh-TW" dirty="0"/>
          </a:p>
          <a:p>
            <a:endParaRPr lang="en-US" dirty="0"/>
          </a:p>
          <a:p>
            <a:endParaRPr lang="en-US" dirty="0"/>
          </a:p>
          <a:p>
            <a:endParaRPr lang="en-US" dirty="0"/>
          </a:p>
        </p:txBody>
      </p:sp>
      <p:sp>
        <p:nvSpPr>
          <p:cNvPr id="4" name="Line 4">
            <a:extLst>
              <a:ext uri="{FF2B5EF4-FFF2-40B4-BE49-F238E27FC236}">
                <a16:creationId xmlns:a16="http://schemas.microsoft.com/office/drawing/2014/main" id="{60D526D7-251E-E86C-8CD7-D8BC8871C626}"/>
              </a:ext>
            </a:extLst>
          </p:cNvPr>
          <p:cNvSpPr>
            <a:spLocks noChangeShapeType="1"/>
          </p:cNvSpPr>
          <p:nvPr/>
        </p:nvSpPr>
        <p:spPr bwMode="auto">
          <a:xfrm>
            <a:off x="3985532" y="3944936"/>
            <a:ext cx="0" cy="1973262"/>
          </a:xfrm>
          <a:prstGeom prst="line">
            <a:avLst/>
          </a:prstGeom>
          <a:noFill/>
          <a:ln w="38100">
            <a:solidFill>
              <a:schemeClr val="tx1"/>
            </a:solidFill>
            <a:round/>
            <a:headEnd/>
            <a:tailEnd/>
          </a:ln>
        </p:spPr>
        <p:txBody>
          <a:bodyPr/>
          <a:lstStyle/>
          <a:p>
            <a:endParaRPr lang="zh-TW" altLang="en-US"/>
          </a:p>
        </p:txBody>
      </p:sp>
      <p:sp>
        <p:nvSpPr>
          <p:cNvPr id="5" name="Line 5">
            <a:extLst>
              <a:ext uri="{FF2B5EF4-FFF2-40B4-BE49-F238E27FC236}">
                <a16:creationId xmlns:a16="http://schemas.microsoft.com/office/drawing/2014/main" id="{C134E376-18FE-0C3D-8EF6-67F5DF287088}"/>
              </a:ext>
            </a:extLst>
          </p:cNvPr>
          <p:cNvSpPr>
            <a:spLocks noChangeShapeType="1"/>
          </p:cNvSpPr>
          <p:nvPr/>
        </p:nvSpPr>
        <p:spPr bwMode="auto">
          <a:xfrm>
            <a:off x="5215845" y="3948111"/>
            <a:ext cx="0" cy="1973262"/>
          </a:xfrm>
          <a:prstGeom prst="line">
            <a:avLst/>
          </a:prstGeom>
          <a:noFill/>
          <a:ln w="38100">
            <a:solidFill>
              <a:schemeClr val="tx1"/>
            </a:solidFill>
            <a:round/>
            <a:headEnd/>
            <a:tailEnd/>
          </a:ln>
        </p:spPr>
        <p:txBody>
          <a:bodyPr/>
          <a:lstStyle/>
          <a:p>
            <a:endParaRPr lang="zh-TW" altLang="en-US"/>
          </a:p>
        </p:txBody>
      </p:sp>
      <p:sp>
        <p:nvSpPr>
          <p:cNvPr id="6" name="Line 6">
            <a:extLst>
              <a:ext uri="{FF2B5EF4-FFF2-40B4-BE49-F238E27FC236}">
                <a16:creationId xmlns:a16="http://schemas.microsoft.com/office/drawing/2014/main" id="{78F146FF-4751-1DE2-C2D3-8666137F45E7}"/>
              </a:ext>
            </a:extLst>
          </p:cNvPr>
          <p:cNvSpPr>
            <a:spLocks noChangeShapeType="1"/>
          </p:cNvSpPr>
          <p:nvPr/>
        </p:nvSpPr>
        <p:spPr bwMode="auto">
          <a:xfrm>
            <a:off x="3983945" y="5902323"/>
            <a:ext cx="1233487" cy="0"/>
          </a:xfrm>
          <a:prstGeom prst="line">
            <a:avLst/>
          </a:prstGeom>
          <a:noFill/>
          <a:ln w="38100">
            <a:solidFill>
              <a:schemeClr val="tx1"/>
            </a:solidFill>
            <a:round/>
            <a:headEnd/>
            <a:tailEnd/>
          </a:ln>
        </p:spPr>
        <p:txBody>
          <a:bodyPr/>
          <a:lstStyle/>
          <a:p>
            <a:endParaRPr lang="zh-TW" altLang="en-US"/>
          </a:p>
        </p:txBody>
      </p:sp>
      <p:sp>
        <p:nvSpPr>
          <p:cNvPr id="7" name="Rectangle 7">
            <a:extLst>
              <a:ext uri="{FF2B5EF4-FFF2-40B4-BE49-F238E27FC236}">
                <a16:creationId xmlns:a16="http://schemas.microsoft.com/office/drawing/2014/main" id="{2C278D93-7F25-EBE3-94B2-6D8A1C8EE7E9}"/>
              </a:ext>
            </a:extLst>
          </p:cNvPr>
          <p:cNvSpPr>
            <a:spLocks noChangeArrowheads="1"/>
          </p:cNvSpPr>
          <p:nvPr/>
        </p:nvSpPr>
        <p:spPr bwMode="auto">
          <a:xfrm>
            <a:off x="4001407" y="55244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F0C3255E-8356-352D-3A00-3C4E8944A7D2}"/>
              </a:ext>
            </a:extLst>
          </p:cNvPr>
          <p:cNvSpPr>
            <a:spLocks noChangeArrowheads="1"/>
          </p:cNvSpPr>
          <p:nvPr/>
        </p:nvSpPr>
        <p:spPr bwMode="auto">
          <a:xfrm>
            <a:off x="4001407" y="51498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4037F693-A2F1-C1AF-55F2-709E1C8EDB29}"/>
              </a:ext>
            </a:extLst>
          </p:cNvPr>
          <p:cNvSpPr>
            <a:spLocks noChangeArrowheads="1"/>
          </p:cNvSpPr>
          <p:nvPr/>
        </p:nvSpPr>
        <p:spPr bwMode="auto">
          <a:xfrm>
            <a:off x="4001407" y="47688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0" name="Text Box 11">
            <a:extLst>
              <a:ext uri="{FF2B5EF4-FFF2-40B4-BE49-F238E27FC236}">
                <a16:creationId xmlns:a16="http://schemas.microsoft.com/office/drawing/2014/main" id="{33683550-AE15-495B-5142-BE638EC9D97E}"/>
              </a:ext>
            </a:extLst>
          </p:cNvPr>
          <p:cNvSpPr txBox="1">
            <a:spLocks noChangeArrowheads="1"/>
          </p:cNvSpPr>
          <p:nvPr/>
        </p:nvSpPr>
        <p:spPr bwMode="auto">
          <a:xfrm>
            <a:off x="4414157" y="5543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1" name="Text Box 12">
            <a:extLst>
              <a:ext uri="{FF2B5EF4-FFF2-40B4-BE49-F238E27FC236}">
                <a16:creationId xmlns:a16="http://schemas.microsoft.com/office/drawing/2014/main" id="{C09E7E90-AA8F-87D9-0076-DDC616FDF524}"/>
              </a:ext>
            </a:extLst>
          </p:cNvPr>
          <p:cNvSpPr txBox="1">
            <a:spLocks noChangeArrowheads="1"/>
          </p:cNvSpPr>
          <p:nvPr/>
        </p:nvSpPr>
        <p:spPr bwMode="auto">
          <a:xfrm>
            <a:off x="4433207" y="5149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2" name="Text Box 13">
            <a:extLst>
              <a:ext uri="{FF2B5EF4-FFF2-40B4-BE49-F238E27FC236}">
                <a16:creationId xmlns:a16="http://schemas.microsoft.com/office/drawing/2014/main" id="{93636740-480A-7F52-3C3B-1579A1C2D4B9}"/>
              </a:ext>
            </a:extLst>
          </p:cNvPr>
          <p:cNvSpPr txBox="1">
            <a:spLocks noChangeArrowheads="1"/>
          </p:cNvSpPr>
          <p:nvPr/>
        </p:nvSpPr>
        <p:spPr bwMode="auto">
          <a:xfrm>
            <a:off x="4433207" y="4768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3" name="Rectangle 12">
            <a:extLst>
              <a:ext uri="{FF2B5EF4-FFF2-40B4-BE49-F238E27FC236}">
                <a16:creationId xmlns:a16="http://schemas.microsoft.com/office/drawing/2014/main" id="{D1379501-D243-3D59-ACD2-9CC28D45EBD3}"/>
              </a:ext>
            </a:extLst>
          </p:cNvPr>
          <p:cNvSpPr>
            <a:spLocks noChangeArrowheads="1"/>
          </p:cNvSpPr>
          <p:nvPr/>
        </p:nvSpPr>
        <p:spPr bwMode="auto">
          <a:xfrm>
            <a:off x="4020457" y="34162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4" name="Line 15">
            <a:extLst>
              <a:ext uri="{FF2B5EF4-FFF2-40B4-BE49-F238E27FC236}">
                <a16:creationId xmlns:a16="http://schemas.microsoft.com/office/drawing/2014/main" id="{791905FB-B8A5-5CB2-EB40-630B29683821}"/>
              </a:ext>
            </a:extLst>
          </p:cNvPr>
          <p:cNvSpPr>
            <a:spLocks noChangeShapeType="1"/>
          </p:cNvSpPr>
          <p:nvPr/>
        </p:nvSpPr>
        <p:spPr bwMode="auto">
          <a:xfrm>
            <a:off x="4591957" y="3746498"/>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15" name="Text Box 17">
            <a:extLst>
              <a:ext uri="{FF2B5EF4-FFF2-40B4-BE49-F238E27FC236}">
                <a16:creationId xmlns:a16="http://schemas.microsoft.com/office/drawing/2014/main" id="{C4E9FCD9-4529-4362-4593-686E45028BA0}"/>
              </a:ext>
            </a:extLst>
          </p:cNvPr>
          <p:cNvSpPr txBox="1">
            <a:spLocks noChangeArrowheads="1"/>
          </p:cNvSpPr>
          <p:nvPr/>
        </p:nvSpPr>
        <p:spPr bwMode="auto">
          <a:xfrm>
            <a:off x="4283982" y="5972173"/>
            <a:ext cx="1338263" cy="366713"/>
          </a:xfrm>
          <a:prstGeom prst="rect">
            <a:avLst/>
          </a:prstGeom>
          <a:noFill/>
          <a:ln w="9525">
            <a:noFill/>
            <a:miter lim="800000"/>
            <a:headEnd/>
            <a:tailEnd/>
          </a:ln>
        </p:spPr>
        <p:txBody>
          <a:bodyPr wrap="none">
            <a:spAutoFit/>
          </a:bodyPr>
          <a:lstStyle/>
          <a:p>
            <a:r>
              <a:rPr lang="en-US" altLang="zh-TW"/>
              <a:t>Push (Add)</a:t>
            </a:r>
          </a:p>
        </p:txBody>
      </p:sp>
      <p:sp>
        <p:nvSpPr>
          <p:cNvPr id="16" name="Line 18">
            <a:extLst>
              <a:ext uri="{FF2B5EF4-FFF2-40B4-BE49-F238E27FC236}">
                <a16:creationId xmlns:a16="http://schemas.microsoft.com/office/drawing/2014/main" id="{268BAAE0-592B-50B7-B4EC-F2BC9832CC9A}"/>
              </a:ext>
            </a:extLst>
          </p:cNvPr>
          <p:cNvSpPr>
            <a:spLocks noChangeShapeType="1"/>
          </p:cNvSpPr>
          <p:nvPr/>
        </p:nvSpPr>
        <p:spPr bwMode="auto">
          <a:xfrm>
            <a:off x="6690632" y="3957636"/>
            <a:ext cx="0" cy="1973262"/>
          </a:xfrm>
          <a:prstGeom prst="line">
            <a:avLst/>
          </a:prstGeom>
          <a:noFill/>
          <a:ln w="38100">
            <a:solidFill>
              <a:schemeClr val="tx1"/>
            </a:solidFill>
            <a:round/>
            <a:headEnd/>
            <a:tailEnd/>
          </a:ln>
        </p:spPr>
        <p:txBody>
          <a:bodyPr/>
          <a:lstStyle/>
          <a:p>
            <a:endParaRPr lang="zh-TW" altLang="en-US"/>
          </a:p>
        </p:txBody>
      </p:sp>
      <p:sp>
        <p:nvSpPr>
          <p:cNvPr id="17" name="Line 19">
            <a:extLst>
              <a:ext uri="{FF2B5EF4-FFF2-40B4-BE49-F238E27FC236}">
                <a16:creationId xmlns:a16="http://schemas.microsoft.com/office/drawing/2014/main" id="{2FBB2115-F3E6-1972-B3BB-9ABD47ECDF07}"/>
              </a:ext>
            </a:extLst>
          </p:cNvPr>
          <p:cNvSpPr>
            <a:spLocks noChangeShapeType="1"/>
          </p:cNvSpPr>
          <p:nvPr/>
        </p:nvSpPr>
        <p:spPr bwMode="auto">
          <a:xfrm>
            <a:off x="7920945" y="3960811"/>
            <a:ext cx="0" cy="1973262"/>
          </a:xfrm>
          <a:prstGeom prst="line">
            <a:avLst/>
          </a:prstGeom>
          <a:noFill/>
          <a:ln w="38100">
            <a:solidFill>
              <a:schemeClr val="tx1"/>
            </a:solidFill>
            <a:round/>
            <a:headEnd/>
            <a:tailEnd/>
          </a:ln>
        </p:spPr>
        <p:txBody>
          <a:bodyPr/>
          <a:lstStyle/>
          <a:p>
            <a:endParaRPr lang="zh-TW" altLang="en-US"/>
          </a:p>
        </p:txBody>
      </p:sp>
      <p:sp>
        <p:nvSpPr>
          <p:cNvPr id="18" name="Line 20">
            <a:extLst>
              <a:ext uri="{FF2B5EF4-FFF2-40B4-BE49-F238E27FC236}">
                <a16:creationId xmlns:a16="http://schemas.microsoft.com/office/drawing/2014/main" id="{ABC94127-26E3-04D7-0424-2A17B768FAA8}"/>
              </a:ext>
            </a:extLst>
          </p:cNvPr>
          <p:cNvSpPr>
            <a:spLocks noChangeShapeType="1"/>
          </p:cNvSpPr>
          <p:nvPr/>
        </p:nvSpPr>
        <p:spPr bwMode="auto">
          <a:xfrm>
            <a:off x="6689045" y="5915023"/>
            <a:ext cx="1233487" cy="0"/>
          </a:xfrm>
          <a:prstGeom prst="line">
            <a:avLst/>
          </a:prstGeom>
          <a:noFill/>
          <a:ln w="38100">
            <a:solidFill>
              <a:schemeClr val="tx1"/>
            </a:solidFill>
            <a:round/>
            <a:headEnd/>
            <a:tailEnd/>
          </a:ln>
        </p:spPr>
        <p:txBody>
          <a:bodyPr/>
          <a:lstStyle/>
          <a:p>
            <a:endParaRPr lang="zh-TW" altLang="en-US"/>
          </a:p>
        </p:txBody>
      </p:sp>
      <p:sp>
        <p:nvSpPr>
          <p:cNvPr id="19" name="Rectangle 21">
            <a:extLst>
              <a:ext uri="{FF2B5EF4-FFF2-40B4-BE49-F238E27FC236}">
                <a16:creationId xmlns:a16="http://schemas.microsoft.com/office/drawing/2014/main" id="{AE5781A2-E9FC-491F-6E8A-31601BC29218}"/>
              </a:ext>
            </a:extLst>
          </p:cNvPr>
          <p:cNvSpPr>
            <a:spLocks noChangeArrowheads="1"/>
          </p:cNvSpPr>
          <p:nvPr/>
        </p:nvSpPr>
        <p:spPr bwMode="auto">
          <a:xfrm>
            <a:off x="6706507" y="55371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0" name="Rectangle 22">
            <a:extLst>
              <a:ext uri="{FF2B5EF4-FFF2-40B4-BE49-F238E27FC236}">
                <a16:creationId xmlns:a16="http://schemas.microsoft.com/office/drawing/2014/main" id="{BB41B21C-EA71-1416-9D86-C8BA7C6FCB34}"/>
              </a:ext>
            </a:extLst>
          </p:cNvPr>
          <p:cNvSpPr>
            <a:spLocks noChangeArrowheads="1"/>
          </p:cNvSpPr>
          <p:nvPr/>
        </p:nvSpPr>
        <p:spPr bwMode="auto">
          <a:xfrm>
            <a:off x="6706507" y="51625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1" name="Rectangle 23">
            <a:extLst>
              <a:ext uri="{FF2B5EF4-FFF2-40B4-BE49-F238E27FC236}">
                <a16:creationId xmlns:a16="http://schemas.microsoft.com/office/drawing/2014/main" id="{E521424C-F8D9-D16A-4716-6A47DA1453F7}"/>
              </a:ext>
            </a:extLst>
          </p:cNvPr>
          <p:cNvSpPr>
            <a:spLocks noChangeArrowheads="1"/>
          </p:cNvSpPr>
          <p:nvPr/>
        </p:nvSpPr>
        <p:spPr bwMode="auto">
          <a:xfrm>
            <a:off x="6706507" y="478154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2" name="Text Box 24">
            <a:extLst>
              <a:ext uri="{FF2B5EF4-FFF2-40B4-BE49-F238E27FC236}">
                <a16:creationId xmlns:a16="http://schemas.microsoft.com/office/drawing/2014/main" id="{29EDE888-08FD-2C7F-73D2-2EECE0E8D182}"/>
              </a:ext>
            </a:extLst>
          </p:cNvPr>
          <p:cNvSpPr txBox="1">
            <a:spLocks noChangeArrowheads="1"/>
          </p:cNvSpPr>
          <p:nvPr/>
        </p:nvSpPr>
        <p:spPr bwMode="auto">
          <a:xfrm>
            <a:off x="7119257" y="55562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23" name="Text Box 25">
            <a:extLst>
              <a:ext uri="{FF2B5EF4-FFF2-40B4-BE49-F238E27FC236}">
                <a16:creationId xmlns:a16="http://schemas.microsoft.com/office/drawing/2014/main" id="{C5543C1D-4797-4451-CA82-3A0894D7A471}"/>
              </a:ext>
            </a:extLst>
          </p:cNvPr>
          <p:cNvSpPr txBox="1">
            <a:spLocks noChangeArrowheads="1"/>
          </p:cNvSpPr>
          <p:nvPr/>
        </p:nvSpPr>
        <p:spPr bwMode="auto">
          <a:xfrm>
            <a:off x="7138307" y="5162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24" name="Text Box 26">
            <a:extLst>
              <a:ext uri="{FF2B5EF4-FFF2-40B4-BE49-F238E27FC236}">
                <a16:creationId xmlns:a16="http://schemas.microsoft.com/office/drawing/2014/main" id="{5FDF991B-4F43-844A-BF1F-F3040F3C7F66}"/>
              </a:ext>
            </a:extLst>
          </p:cNvPr>
          <p:cNvSpPr txBox="1">
            <a:spLocks noChangeArrowheads="1"/>
          </p:cNvSpPr>
          <p:nvPr/>
        </p:nvSpPr>
        <p:spPr bwMode="auto">
          <a:xfrm>
            <a:off x="7138307" y="47815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25" name="Rectangle 27">
            <a:extLst>
              <a:ext uri="{FF2B5EF4-FFF2-40B4-BE49-F238E27FC236}">
                <a16:creationId xmlns:a16="http://schemas.microsoft.com/office/drawing/2014/main" id="{CE07FD59-305B-67C7-A433-C0CFC58B9365}"/>
              </a:ext>
            </a:extLst>
          </p:cNvPr>
          <p:cNvSpPr>
            <a:spLocks noChangeArrowheads="1"/>
          </p:cNvSpPr>
          <p:nvPr/>
        </p:nvSpPr>
        <p:spPr bwMode="auto">
          <a:xfrm>
            <a:off x="6712857" y="3733798"/>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6" name="Line 28">
            <a:extLst>
              <a:ext uri="{FF2B5EF4-FFF2-40B4-BE49-F238E27FC236}">
                <a16:creationId xmlns:a16="http://schemas.microsoft.com/office/drawing/2014/main" id="{AC101035-04F6-7642-EF4A-977EED6B20B8}"/>
              </a:ext>
            </a:extLst>
          </p:cNvPr>
          <p:cNvSpPr>
            <a:spLocks noChangeShapeType="1"/>
          </p:cNvSpPr>
          <p:nvPr/>
        </p:nvSpPr>
        <p:spPr bwMode="auto">
          <a:xfrm flipV="1">
            <a:off x="7284357" y="3314698"/>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27" name="Text Box 40">
            <a:extLst>
              <a:ext uri="{FF2B5EF4-FFF2-40B4-BE49-F238E27FC236}">
                <a16:creationId xmlns:a16="http://schemas.microsoft.com/office/drawing/2014/main" id="{8A1ECB67-EC43-B620-FDA5-4874ED28EA16}"/>
              </a:ext>
            </a:extLst>
          </p:cNvPr>
          <p:cNvSpPr txBox="1">
            <a:spLocks noChangeArrowheads="1"/>
          </p:cNvSpPr>
          <p:nvPr/>
        </p:nvSpPr>
        <p:spPr bwMode="auto">
          <a:xfrm>
            <a:off x="6963682" y="6010273"/>
            <a:ext cx="1493838" cy="366713"/>
          </a:xfrm>
          <a:prstGeom prst="rect">
            <a:avLst/>
          </a:prstGeom>
          <a:noFill/>
          <a:ln w="9525">
            <a:noFill/>
            <a:miter lim="800000"/>
            <a:headEnd/>
            <a:tailEnd/>
          </a:ln>
        </p:spPr>
        <p:txBody>
          <a:bodyPr wrap="none">
            <a:spAutoFit/>
          </a:bodyPr>
          <a:lstStyle/>
          <a:p>
            <a:r>
              <a:rPr lang="en-US" altLang="zh-TW"/>
              <a:t>Pop (Delete)</a:t>
            </a:r>
          </a:p>
        </p:txBody>
      </p:sp>
      <p:sp>
        <p:nvSpPr>
          <p:cNvPr id="28" name="Text Box 41">
            <a:extLst>
              <a:ext uri="{FF2B5EF4-FFF2-40B4-BE49-F238E27FC236}">
                <a16:creationId xmlns:a16="http://schemas.microsoft.com/office/drawing/2014/main" id="{34754595-FEEB-21AD-E0B8-562A72BD8C86}"/>
              </a:ext>
            </a:extLst>
          </p:cNvPr>
          <p:cNvSpPr txBox="1">
            <a:spLocks noChangeArrowheads="1"/>
          </p:cNvSpPr>
          <p:nvPr/>
        </p:nvSpPr>
        <p:spPr bwMode="auto">
          <a:xfrm>
            <a:off x="4420507" y="34099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29" name="Text Box 42">
            <a:extLst>
              <a:ext uri="{FF2B5EF4-FFF2-40B4-BE49-F238E27FC236}">
                <a16:creationId xmlns:a16="http://schemas.microsoft.com/office/drawing/2014/main" id="{A84DD987-3B15-DE1E-8366-9051EAD9ECE2}"/>
              </a:ext>
            </a:extLst>
          </p:cNvPr>
          <p:cNvSpPr txBox="1">
            <a:spLocks noChangeArrowheads="1"/>
          </p:cNvSpPr>
          <p:nvPr/>
        </p:nvSpPr>
        <p:spPr bwMode="auto">
          <a:xfrm>
            <a:off x="7138307" y="3752848"/>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Tree>
    <p:extLst>
      <p:ext uri="{BB962C8B-B14F-4D97-AF65-F5344CB8AC3E}">
        <p14:creationId xmlns:p14="http://schemas.microsoft.com/office/powerpoint/2010/main" val="1035779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8D1D-C3FC-0620-DCA0-9879117C00D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180FDF-2E29-4F48-2284-76B598E46D34}"/>
              </a:ext>
            </a:extLst>
          </p:cNvPr>
          <p:cNvSpPr>
            <a:spLocks noGrp="1"/>
          </p:cNvSpPr>
          <p:nvPr>
            <p:ph idx="1"/>
          </p:nvPr>
        </p:nvSpPr>
        <p:spPr/>
        <p:txBody>
          <a:bodyPr/>
          <a:lstStyle/>
          <a:p>
            <a:r>
              <a:rPr lang="en-US" b="1" dirty="0"/>
              <a:t>We have discussed two fundamental data structures</a:t>
            </a:r>
          </a:p>
          <a:p>
            <a:pPr lvl="1"/>
            <a:r>
              <a:rPr lang="en-US" dirty="0"/>
              <a:t>Stack organizes data in last-in-first-out order</a:t>
            </a:r>
          </a:p>
          <a:p>
            <a:pPr lvl="1"/>
            <a:r>
              <a:rPr lang="en-US" dirty="0"/>
              <a:t>Queue organizes data in first-in-first-out order</a:t>
            </a:r>
          </a:p>
          <a:p>
            <a:r>
              <a:rPr lang="en-US" b="1" dirty="0"/>
              <a:t>We have discussed application of stack</a:t>
            </a:r>
          </a:p>
          <a:p>
            <a:pPr lvl="1"/>
            <a:r>
              <a:rPr lang="en-US" dirty="0"/>
              <a:t>Recursive program implementation</a:t>
            </a:r>
          </a:p>
          <a:p>
            <a:pPr lvl="1"/>
            <a:r>
              <a:rPr lang="en-US" dirty="0"/>
              <a:t>Parenthesis checking</a:t>
            </a:r>
          </a:p>
          <a:p>
            <a:r>
              <a:rPr lang="en-US" b="1" dirty="0"/>
              <a:t>Both data structures are widely used in physical design</a:t>
            </a:r>
          </a:p>
          <a:p>
            <a:pPr lvl="1"/>
            <a:r>
              <a:rPr lang="en-US" dirty="0"/>
              <a:t>For instance, slicing-tree Floorplan will leverage stack to recover the chip area from a linear representation string</a:t>
            </a:r>
          </a:p>
          <a:p>
            <a:pPr lvl="1"/>
            <a:endParaRPr lang="en-US" dirty="0"/>
          </a:p>
        </p:txBody>
      </p:sp>
    </p:spTree>
    <p:extLst>
      <p:ext uri="{BB962C8B-B14F-4D97-AF65-F5344CB8AC3E}">
        <p14:creationId xmlns:p14="http://schemas.microsoft.com/office/powerpoint/2010/main" val="388881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D124-D1DB-9C88-1715-4193B870F458}"/>
              </a:ext>
            </a:extLst>
          </p:cNvPr>
          <p:cNvSpPr>
            <a:spLocks noGrp="1"/>
          </p:cNvSpPr>
          <p:nvPr>
            <p:ph type="title"/>
          </p:nvPr>
        </p:nvSpPr>
        <p:spPr/>
        <p:txBody>
          <a:bodyPr/>
          <a:lstStyle/>
          <a:p>
            <a:r>
              <a:rPr lang="en-US" dirty="0"/>
              <a:t>Stack Implementation in C++</a:t>
            </a:r>
          </a:p>
        </p:txBody>
      </p:sp>
      <p:sp>
        <p:nvSpPr>
          <p:cNvPr id="3" name="Content Placeholder 2">
            <a:extLst>
              <a:ext uri="{FF2B5EF4-FFF2-40B4-BE49-F238E27FC236}">
                <a16:creationId xmlns:a16="http://schemas.microsoft.com/office/drawing/2014/main" id="{1F927605-FEBE-B3D0-A156-BBBD1CE42232}"/>
              </a:ext>
            </a:extLst>
          </p:cNvPr>
          <p:cNvSpPr>
            <a:spLocks noGrp="1"/>
          </p:cNvSpPr>
          <p:nvPr>
            <p:ph idx="1"/>
          </p:nvPr>
        </p:nvSpPr>
        <p:spPr>
          <a:xfrm>
            <a:off x="838200" y="1466849"/>
            <a:ext cx="5693229" cy="4710113"/>
          </a:xfrm>
        </p:spPr>
        <p:txBody>
          <a:bodyPr/>
          <a:lstStyle/>
          <a:p>
            <a:r>
              <a:rPr lang="en-US" dirty="0"/>
              <a:t>Standard Template Library (STL) </a:t>
            </a:r>
          </a:p>
          <a:p>
            <a:pPr lvl="1"/>
            <a:r>
              <a:rPr lang="en-US" dirty="0">
                <a:hlinkClick r:id="rId2"/>
              </a:rPr>
              <a:t>https://en.cppreference.com/w/cpp/container/stack</a:t>
            </a:r>
            <a:endParaRPr lang="en-US" dirty="0"/>
          </a:p>
          <a:p>
            <a:endParaRPr lang="en-US" dirty="0"/>
          </a:p>
        </p:txBody>
      </p:sp>
      <p:sp>
        <p:nvSpPr>
          <p:cNvPr id="4" name="Rectangle 3">
            <a:extLst>
              <a:ext uri="{FF2B5EF4-FFF2-40B4-BE49-F238E27FC236}">
                <a16:creationId xmlns:a16="http://schemas.microsoft.com/office/drawing/2014/main" id="{92A88380-46AB-5D27-FE62-D7FE2944DAC1}"/>
              </a:ext>
            </a:extLst>
          </p:cNvPr>
          <p:cNvSpPr/>
          <p:nvPr/>
        </p:nvSpPr>
        <p:spPr>
          <a:xfrm>
            <a:off x="6875367" y="1616821"/>
            <a:ext cx="4478433" cy="4708981"/>
          </a:xfrm>
          <a:prstGeom prst="rect">
            <a:avLst/>
          </a:prstGeom>
        </p:spPr>
        <p:txBody>
          <a:bodyPr wrap="square">
            <a:spAutoFit/>
          </a:bodyPr>
          <a:lstStyle/>
          <a:p>
            <a:r>
              <a:rPr lang="en-US" altLang="zh-TW" sz="2000" i="1" dirty="0">
                <a:solidFill>
                  <a:srgbClr val="00B050"/>
                </a:solidFill>
                <a:latin typeface="Courier New" pitchFamily="49" charset="0"/>
                <a:cs typeface="Courier New" pitchFamily="49" charset="0"/>
              </a:rPr>
              <a:t>/* stack example */</a:t>
            </a:r>
            <a:r>
              <a:rPr lang="en-US" altLang="zh-TW" sz="2000" dirty="0">
                <a:solidFill>
                  <a:srgbClr val="00B050"/>
                </a:solidFill>
                <a:latin typeface="Courier New" pitchFamily="49" charset="0"/>
                <a:cs typeface="Courier New" pitchFamily="49" charset="0"/>
              </a:rPr>
              <a:t> </a:t>
            </a:r>
          </a:p>
          <a:p>
            <a:r>
              <a:rPr lang="en-US" altLang="zh-TW" sz="2000" i="1" dirty="0">
                <a:latin typeface="Courier New" pitchFamily="49" charset="0"/>
                <a:cs typeface="Courier New" pitchFamily="49" charset="0"/>
              </a:rPr>
              <a:t>#include &lt;iostream&gt;</a:t>
            </a:r>
          </a:p>
          <a:p>
            <a:r>
              <a:rPr lang="en-US" altLang="zh-TW" sz="2000" i="1" dirty="0">
                <a:latin typeface="Courier New" pitchFamily="49" charset="0"/>
                <a:cs typeface="Courier New" pitchFamily="49" charset="0"/>
              </a:rPr>
              <a:t>#include &lt;stack&gt;</a:t>
            </a:r>
          </a:p>
          <a:p>
            <a:endParaRPr lang="en-US" altLang="zh-TW" sz="2000" i="1" dirty="0">
              <a:latin typeface="Courier New" pitchFamily="49" charset="0"/>
              <a:cs typeface="Courier New" pitchFamily="49" charset="0"/>
            </a:endParaRPr>
          </a:p>
          <a:p>
            <a:r>
              <a:rPr lang="en-US" altLang="zh-TW" sz="2000" i="1" dirty="0">
                <a:latin typeface="Courier New" pitchFamily="49" charset="0"/>
                <a:cs typeface="Courier New" pitchFamily="49" charset="0"/>
              </a:rPr>
              <a:t>int main()</a:t>
            </a:r>
          </a:p>
          <a:p>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std::stack&lt;int&gt; </a:t>
            </a:r>
            <a:r>
              <a:rPr lang="en-US" altLang="zh-TW" sz="2000" i="1" dirty="0" err="1">
                <a:latin typeface="Courier New" pitchFamily="49" charset="0"/>
                <a:cs typeface="Courier New" pitchFamily="49" charset="0"/>
              </a:rPr>
              <a:t>stk</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stk.push</a:t>
            </a:r>
            <a:r>
              <a:rPr lang="en-US" altLang="zh-TW" sz="2000" i="1" dirty="0">
                <a:latin typeface="Courier New" pitchFamily="49" charset="0"/>
                <a:cs typeface="Courier New" pitchFamily="49" charset="0"/>
              </a:rPr>
              <a:t>(1);    </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stk.push</a:t>
            </a:r>
            <a:r>
              <a:rPr lang="en-US" altLang="zh-TW" sz="2000" i="1" dirty="0">
                <a:latin typeface="Courier New" pitchFamily="49" charset="0"/>
                <a:cs typeface="Courier New" pitchFamily="49" charset="0"/>
              </a:rPr>
              <a:t>(2);</a:t>
            </a:r>
          </a:p>
          <a:p>
            <a:r>
              <a:rPr lang="en-US" altLang="zh-TW" sz="2000" i="1" dirty="0">
                <a:latin typeface="Courier New" pitchFamily="49" charset="0"/>
                <a:cs typeface="Courier New" pitchFamily="49" charset="0"/>
              </a:rPr>
              <a:t>	std::</a:t>
            </a:r>
            <a:r>
              <a:rPr lang="en-US" altLang="zh-TW" sz="2000" i="1" dirty="0" err="1">
                <a:latin typeface="Courier New" pitchFamily="49" charset="0"/>
                <a:cs typeface="Courier New" pitchFamily="49" charset="0"/>
              </a:rPr>
              <a:t>cout</a:t>
            </a:r>
            <a:r>
              <a:rPr lang="en-US" altLang="zh-TW" sz="2000" i="1" dirty="0">
                <a:latin typeface="Courier New" pitchFamily="49" charset="0"/>
                <a:cs typeface="Courier New" pitchFamily="49" charset="0"/>
              </a:rPr>
              <a:t>&lt;&lt;</a:t>
            </a:r>
            <a:r>
              <a:rPr lang="en-US" altLang="zh-TW" sz="2000" i="1" dirty="0" err="1">
                <a:latin typeface="Courier New" pitchFamily="49" charset="0"/>
                <a:cs typeface="Courier New" pitchFamily="49" charset="0"/>
              </a:rPr>
              <a:t>stk.top</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	</a:t>
            </a:r>
          </a:p>
          <a:p>
            <a:r>
              <a:rPr lang="en-US" altLang="zh-TW" sz="2000" i="1" dirty="0">
                <a:latin typeface="Courier New" pitchFamily="49" charset="0"/>
                <a:cs typeface="Courier New" pitchFamily="49" charset="0"/>
              </a:rPr>
              <a:t>	</a:t>
            </a:r>
            <a:r>
              <a:rPr lang="en-US" altLang="zh-TW" sz="2000" i="1" dirty="0">
                <a:solidFill>
                  <a:srgbClr val="00B050"/>
                </a:solidFill>
                <a:latin typeface="Courier New" pitchFamily="49" charset="0"/>
                <a:cs typeface="Courier New" pitchFamily="49" charset="0"/>
              </a:rPr>
              <a:t>/* clear the stack */</a:t>
            </a:r>
          </a:p>
          <a:p>
            <a:r>
              <a:rPr lang="en-US" altLang="zh-TW" sz="2000" i="1" dirty="0">
                <a:latin typeface="Courier New" pitchFamily="49" charset="0"/>
                <a:cs typeface="Courier New" pitchFamily="49" charset="0"/>
              </a:rPr>
              <a:t>	while(!</a:t>
            </a:r>
            <a:r>
              <a:rPr lang="en-US" altLang="zh-TW" sz="2000" i="1" dirty="0" err="1">
                <a:latin typeface="Courier New" pitchFamily="49" charset="0"/>
                <a:cs typeface="Courier New" pitchFamily="49" charset="0"/>
              </a:rPr>
              <a:t>stk.empty</a:t>
            </a:r>
            <a:r>
              <a:rPr lang="en-US" altLang="zh-TW" sz="2000" i="1" dirty="0">
                <a:latin typeface="Courier New" pitchFamily="49" charset="0"/>
                <a:cs typeface="Courier New" pitchFamily="49" charset="0"/>
              </a:rPr>
              <a:t>())                            </a:t>
            </a:r>
          </a:p>
          <a:p>
            <a:r>
              <a:rPr lang="en-US" altLang="zh-TW" sz="2000" i="1" dirty="0">
                <a:latin typeface="Courier New" pitchFamily="49" charset="0"/>
                <a:cs typeface="Courier New" pitchFamily="49" charset="0"/>
              </a:rPr>
              <a:t>     </a:t>
            </a:r>
            <a:r>
              <a:rPr lang="en-US" altLang="zh-TW" sz="2000" i="1" dirty="0" err="1">
                <a:latin typeface="Courier New" pitchFamily="49" charset="0"/>
                <a:cs typeface="Courier New" pitchFamily="49" charset="0"/>
              </a:rPr>
              <a:t>stk.pop</a:t>
            </a:r>
            <a:r>
              <a:rPr lang="en-US" altLang="zh-TW" sz="2000" i="1" dirty="0">
                <a:latin typeface="Courier New" pitchFamily="49" charset="0"/>
                <a:cs typeface="Courier New" pitchFamily="49" charset="0"/>
              </a:rPr>
              <a:t>();</a:t>
            </a:r>
          </a:p>
          <a:p>
            <a:r>
              <a:rPr lang="en-US" altLang="zh-TW" sz="2000" i="1" dirty="0">
                <a:latin typeface="Courier New" pitchFamily="49" charset="0"/>
                <a:cs typeface="Courier New" pitchFamily="49" charset="0"/>
              </a:rPr>
              <a:t>}</a:t>
            </a:r>
          </a:p>
        </p:txBody>
      </p:sp>
      <p:pic>
        <p:nvPicPr>
          <p:cNvPr id="1028" name="Picture 4" descr="Covid-19 Is Not A Time To Reinvent The Wheel - Smart Studios">
            <a:extLst>
              <a:ext uri="{FF2B5EF4-FFF2-40B4-BE49-F238E27FC236}">
                <a16:creationId xmlns:a16="http://schemas.microsoft.com/office/drawing/2014/main" id="{B8AC0BBF-4A9C-2352-C39C-230A6D32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0" t="12816" r="6395" b="8531"/>
          <a:stretch/>
        </p:blipFill>
        <p:spPr bwMode="auto">
          <a:xfrm>
            <a:off x="838200" y="2881495"/>
            <a:ext cx="5693229" cy="329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1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550CA4F6-E551-5E33-0D4F-57B98F5920E5}"/>
              </a:ext>
            </a:extLst>
          </p:cNvPr>
          <p:cNvSpPr/>
          <p:nvPr/>
        </p:nvSpPr>
        <p:spPr>
          <a:xfrm>
            <a:off x="838200" y="2437952"/>
            <a:ext cx="4586049" cy="3450252"/>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1F9065-E8A6-B755-2469-1854BC078DF2}"/>
              </a:ext>
            </a:extLst>
          </p:cNvPr>
          <p:cNvSpPr>
            <a:spLocks noGrp="1"/>
          </p:cNvSpPr>
          <p:nvPr>
            <p:ph type="title"/>
          </p:nvPr>
        </p:nvSpPr>
        <p:spPr/>
        <p:txBody>
          <a:bodyPr/>
          <a:lstStyle/>
          <a:p>
            <a:r>
              <a:rPr lang="en-US" dirty="0"/>
              <a:t>Stack in Recursive Programs</a:t>
            </a:r>
          </a:p>
        </p:txBody>
      </p:sp>
      <p:graphicFrame>
        <p:nvGraphicFramePr>
          <p:cNvPr id="5" name="Object 2">
            <a:extLst>
              <a:ext uri="{FF2B5EF4-FFF2-40B4-BE49-F238E27FC236}">
                <a16:creationId xmlns:a16="http://schemas.microsoft.com/office/drawing/2014/main" id="{C873913B-CECD-A602-4BC3-B991047AEBD1}"/>
              </a:ext>
            </a:extLst>
          </p:cNvPr>
          <p:cNvGraphicFramePr>
            <a:graphicFrameLocks noChangeAspect="1"/>
          </p:cNvGraphicFramePr>
          <p:nvPr>
            <p:extLst>
              <p:ext uri="{D42A27DB-BD31-4B8C-83A1-F6EECF244321}">
                <p14:modId xmlns:p14="http://schemas.microsoft.com/office/powerpoint/2010/main" val="148512954"/>
              </p:ext>
            </p:extLst>
          </p:nvPr>
        </p:nvGraphicFramePr>
        <p:xfrm>
          <a:off x="1750936" y="3502515"/>
          <a:ext cx="3154888" cy="2595903"/>
        </p:xfrm>
        <a:graphic>
          <a:graphicData uri="http://schemas.openxmlformats.org/presentationml/2006/ole">
            <mc:AlternateContent xmlns:mc="http://schemas.openxmlformats.org/markup-compatibility/2006">
              <mc:Choice xmlns:v="urn:schemas-microsoft-com:vml" Requires="v">
                <p:oleObj name="文件" r:id="rId2" imgW="2930318" imgH="2443727" progId="Word.Document.8">
                  <p:embed/>
                </p:oleObj>
              </mc:Choice>
              <mc:Fallback>
                <p:oleObj name="文件" r:id="rId2" imgW="2930318" imgH="2443727" progId="Word.Document.8">
                  <p:embed/>
                  <p:pic>
                    <p:nvPicPr>
                      <p:cNvPr id="6" name="Object 2">
                        <a:extLst>
                          <a:ext uri="{FF2B5EF4-FFF2-40B4-BE49-F238E27FC236}">
                            <a16:creationId xmlns:a16="http://schemas.microsoft.com/office/drawing/2014/main" id="{BB442FD5-A7D7-D84F-9DF1-F6B4FFE47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936" y="3502515"/>
                        <a:ext cx="3154888" cy="2595903"/>
                      </a:xfrm>
                      <a:prstGeom prst="rect">
                        <a:avLst/>
                      </a:prstGeom>
                      <a:noFill/>
                    </p:spPr>
                  </p:pic>
                </p:oleObj>
              </mc:Fallback>
            </mc:AlternateContent>
          </a:graphicData>
        </a:graphic>
      </p:graphicFrame>
      <p:sp>
        <p:nvSpPr>
          <p:cNvPr id="6" name="Line 3">
            <a:extLst>
              <a:ext uri="{FF2B5EF4-FFF2-40B4-BE49-F238E27FC236}">
                <a16:creationId xmlns:a16="http://schemas.microsoft.com/office/drawing/2014/main" id="{BC25FE6C-4E02-9B15-15B1-7AB56DB0C410}"/>
              </a:ext>
            </a:extLst>
          </p:cNvPr>
          <p:cNvSpPr>
            <a:spLocks noChangeShapeType="1"/>
          </p:cNvSpPr>
          <p:nvPr/>
        </p:nvSpPr>
        <p:spPr bwMode="auto">
          <a:xfrm flipH="1">
            <a:off x="1530503" y="4457283"/>
            <a:ext cx="440864"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7" name="Line 4">
            <a:extLst>
              <a:ext uri="{FF2B5EF4-FFF2-40B4-BE49-F238E27FC236}">
                <a16:creationId xmlns:a16="http://schemas.microsoft.com/office/drawing/2014/main" id="{7871F296-8EF2-FDB3-AA6D-386D2645BDE9}"/>
              </a:ext>
            </a:extLst>
          </p:cNvPr>
          <p:cNvSpPr>
            <a:spLocks noChangeShapeType="1"/>
          </p:cNvSpPr>
          <p:nvPr/>
        </p:nvSpPr>
        <p:spPr bwMode="auto">
          <a:xfrm>
            <a:off x="1530503" y="4457283"/>
            <a:ext cx="0" cy="583135"/>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8" name="Line 5">
            <a:extLst>
              <a:ext uri="{FF2B5EF4-FFF2-40B4-BE49-F238E27FC236}">
                <a16:creationId xmlns:a16="http://schemas.microsoft.com/office/drawing/2014/main" id="{D31844E3-5782-B190-E4E7-1F789C5A653C}"/>
              </a:ext>
            </a:extLst>
          </p:cNvPr>
          <p:cNvSpPr>
            <a:spLocks noChangeShapeType="1"/>
          </p:cNvSpPr>
          <p:nvPr/>
        </p:nvSpPr>
        <p:spPr bwMode="auto">
          <a:xfrm flipH="1">
            <a:off x="4322640" y="4384391"/>
            <a:ext cx="220432" cy="0"/>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9" name="Line 6">
            <a:extLst>
              <a:ext uri="{FF2B5EF4-FFF2-40B4-BE49-F238E27FC236}">
                <a16:creationId xmlns:a16="http://schemas.microsoft.com/office/drawing/2014/main" id="{0C54F7E5-D08C-C9AE-06AA-57DF0D88E101}"/>
              </a:ext>
            </a:extLst>
          </p:cNvPr>
          <p:cNvSpPr>
            <a:spLocks noChangeShapeType="1"/>
          </p:cNvSpPr>
          <p:nvPr/>
        </p:nvSpPr>
        <p:spPr bwMode="auto">
          <a:xfrm flipH="1">
            <a:off x="7746934" y="4457283"/>
            <a:ext cx="367386"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0" name="Line 7">
            <a:extLst>
              <a:ext uri="{FF2B5EF4-FFF2-40B4-BE49-F238E27FC236}">
                <a16:creationId xmlns:a16="http://schemas.microsoft.com/office/drawing/2014/main" id="{C6814956-5428-C6CB-EED6-06CD67555B3D}"/>
              </a:ext>
            </a:extLst>
          </p:cNvPr>
          <p:cNvSpPr>
            <a:spLocks noChangeShapeType="1"/>
          </p:cNvSpPr>
          <p:nvPr/>
        </p:nvSpPr>
        <p:spPr bwMode="auto">
          <a:xfrm>
            <a:off x="7746934" y="4455765"/>
            <a:ext cx="0" cy="874703"/>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1" name="Line 8">
            <a:extLst>
              <a:ext uri="{FF2B5EF4-FFF2-40B4-BE49-F238E27FC236}">
                <a16:creationId xmlns:a16="http://schemas.microsoft.com/office/drawing/2014/main" id="{7AB4E96B-8F86-EE61-8323-B2AA459524B0}"/>
              </a:ext>
            </a:extLst>
          </p:cNvPr>
          <p:cNvSpPr>
            <a:spLocks noChangeShapeType="1"/>
          </p:cNvSpPr>
          <p:nvPr/>
        </p:nvSpPr>
        <p:spPr bwMode="auto">
          <a:xfrm flipH="1">
            <a:off x="7895420" y="2610688"/>
            <a:ext cx="220432" cy="0"/>
          </a:xfrm>
          <a:prstGeom prst="line">
            <a:avLst/>
          </a:prstGeom>
          <a:noFill/>
          <a:ln w="9525">
            <a:solidFill>
              <a:schemeClr val="tx1"/>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2" name="Line 9">
            <a:extLst>
              <a:ext uri="{FF2B5EF4-FFF2-40B4-BE49-F238E27FC236}">
                <a16:creationId xmlns:a16="http://schemas.microsoft.com/office/drawing/2014/main" id="{A05E4888-4159-63B1-37AE-79A1E9F98749}"/>
              </a:ext>
            </a:extLst>
          </p:cNvPr>
          <p:cNvSpPr>
            <a:spLocks noChangeShapeType="1"/>
          </p:cNvSpPr>
          <p:nvPr/>
        </p:nvSpPr>
        <p:spPr bwMode="auto">
          <a:xfrm flipH="1">
            <a:off x="7916851" y="2607651"/>
            <a:ext cx="0" cy="1848114"/>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3" name="Text Box 10">
            <a:extLst>
              <a:ext uri="{FF2B5EF4-FFF2-40B4-BE49-F238E27FC236}">
                <a16:creationId xmlns:a16="http://schemas.microsoft.com/office/drawing/2014/main" id="{7DD72ED7-2B27-B778-340F-31914564BFC4}"/>
              </a:ext>
            </a:extLst>
          </p:cNvPr>
          <p:cNvSpPr txBox="1">
            <a:spLocks noChangeArrowheads="1"/>
          </p:cNvSpPr>
          <p:nvPr/>
        </p:nvSpPr>
        <p:spPr bwMode="auto">
          <a:xfrm>
            <a:off x="4543072" y="4129270"/>
            <a:ext cx="740908" cy="1015663"/>
          </a:xfrm>
          <a:prstGeom prst="rect">
            <a:avLst/>
          </a:prstGeom>
          <a:noFill/>
          <a:ln w="9525">
            <a:noFill/>
            <a:miter lim="800000"/>
            <a:headEnd/>
            <a:tailEnd/>
          </a:ln>
          <a:effectLst/>
        </p:spPr>
        <p:txBody>
          <a:bodyPr wrap="none">
            <a:spAutoFit/>
          </a:bodyPr>
          <a:lstStyle/>
          <a:p>
            <a:r>
              <a:rPr lang="en-US" altLang="zh-TW" sz="2000" dirty="0" err="1">
                <a:latin typeface="Arial" panose="020B0604020202020204" pitchFamily="34" charset="0"/>
                <a:cs typeface="Arial" panose="020B0604020202020204" pitchFamily="34" charset="0"/>
              </a:rPr>
              <a:t>fp</a:t>
            </a:r>
            <a:endParaRPr lang="en-US" altLang="zh-TW" sz="2000" dirty="0">
              <a:latin typeface="Arial" panose="020B0604020202020204" pitchFamily="34" charset="0"/>
              <a:cs typeface="Arial" panose="020B0604020202020204" pitchFamily="34" charset="0"/>
            </a:endParaRPr>
          </a:p>
          <a:p>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main</a:t>
            </a:r>
          </a:p>
        </p:txBody>
      </p:sp>
      <p:sp>
        <p:nvSpPr>
          <p:cNvPr id="14" name="Text Box 11">
            <a:extLst>
              <a:ext uri="{FF2B5EF4-FFF2-40B4-BE49-F238E27FC236}">
                <a16:creationId xmlns:a16="http://schemas.microsoft.com/office/drawing/2014/main" id="{D006411F-883F-D57E-3D32-B5A7BEAFAFAE}"/>
              </a:ext>
            </a:extLst>
          </p:cNvPr>
          <p:cNvSpPr txBox="1">
            <a:spLocks noChangeArrowheads="1"/>
          </p:cNvSpPr>
          <p:nvPr/>
        </p:nvSpPr>
        <p:spPr bwMode="auto">
          <a:xfrm>
            <a:off x="10823796" y="2344937"/>
            <a:ext cx="397866" cy="1015663"/>
          </a:xfrm>
          <a:prstGeom prst="rect">
            <a:avLst/>
          </a:prstGeom>
          <a:noFill/>
          <a:ln w="9525">
            <a:noFill/>
            <a:miter lim="800000"/>
            <a:headEnd/>
            <a:tailEnd/>
          </a:ln>
          <a:effectLst/>
        </p:spPr>
        <p:txBody>
          <a:bodyPr wrap="none">
            <a:spAutoFit/>
          </a:bodyPr>
          <a:lstStyle/>
          <a:p>
            <a:r>
              <a:rPr lang="en-US" altLang="zh-TW" sz="2000">
                <a:latin typeface="Arial" panose="020B0604020202020204" pitchFamily="34" charset="0"/>
                <a:cs typeface="Arial" panose="020B0604020202020204" pitchFamily="34" charset="0"/>
              </a:rPr>
              <a:t>fp</a:t>
            </a:r>
          </a:p>
          <a:p>
            <a:endParaRPr lang="en-US" altLang="zh-TW" sz="2000">
              <a:latin typeface="Arial" panose="020B0604020202020204" pitchFamily="34" charset="0"/>
              <a:cs typeface="Arial" panose="020B0604020202020204" pitchFamily="34" charset="0"/>
            </a:endParaRPr>
          </a:p>
          <a:p>
            <a:r>
              <a:rPr lang="en-US" altLang="zh-TW" sz="2000">
                <a:latin typeface="Arial" panose="020B0604020202020204" pitchFamily="34" charset="0"/>
                <a:cs typeface="Arial" panose="020B0604020202020204" pitchFamily="34" charset="0"/>
              </a:rPr>
              <a:t>al</a:t>
            </a:r>
          </a:p>
        </p:txBody>
      </p:sp>
      <p:graphicFrame>
        <p:nvGraphicFramePr>
          <p:cNvPr id="15" name="Object 13">
            <a:extLst>
              <a:ext uri="{FF2B5EF4-FFF2-40B4-BE49-F238E27FC236}">
                <a16:creationId xmlns:a16="http://schemas.microsoft.com/office/drawing/2014/main" id="{EA6AC586-69EF-444E-BE5A-82213E64F238}"/>
              </a:ext>
            </a:extLst>
          </p:cNvPr>
          <p:cNvGraphicFramePr>
            <a:graphicFrameLocks noChangeAspect="1"/>
          </p:cNvGraphicFramePr>
          <p:nvPr>
            <p:extLst>
              <p:ext uri="{D42A27DB-BD31-4B8C-83A1-F6EECF244321}">
                <p14:modId xmlns:p14="http://schemas.microsoft.com/office/powerpoint/2010/main" val="2379363364"/>
              </p:ext>
            </p:extLst>
          </p:nvPr>
        </p:nvGraphicFramePr>
        <p:xfrm>
          <a:off x="8014862" y="1734467"/>
          <a:ext cx="2643651" cy="3889087"/>
        </p:xfrm>
        <a:graphic>
          <a:graphicData uri="http://schemas.openxmlformats.org/presentationml/2006/ole">
            <mc:AlternateContent xmlns:mc="http://schemas.openxmlformats.org/markup-compatibility/2006">
              <mc:Choice xmlns:v="urn:schemas-microsoft-com:vml" Requires="v">
                <p:oleObj name="文件" r:id="rId4" imgW="2610000" imgH="4308480" progId="Word.Document.8">
                  <p:embed/>
                </p:oleObj>
              </mc:Choice>
              <mc:Fallback>
                <p:oleObj name="文件" r:id="rId4" imgW="2610000" imgH="4308480" progId="Word.Document.8">
                  <p:embed/>
                  <p:pic>
                    <p:nvPicPr>
                      <p:cNvPr id="17" name="Object 13">
                        <a:extLst>
                          <a:ext uri="{FF2B5EF4-FFF2-40B4-BE49-F238E27FC236}">
                            <a16:creationId xmlns:a16="http://schemas.microsoft.com/office/drawing/2014/main" id="{1443DB2C-6223-D442-914C-8F638E53B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862" y="1734467"/>
                        <a:ext cx="2643651" cy="388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14">
            <a:extLst>
              <a:ext uri="{FF2B5EF4-FFF2-40B4-BE49-F238E27FC236}">
                <a16:creationId xmlns:a16="http://schemas.microsoft.com/office/drawing/2014/main" id="{36CC791A-109F-6858-0336-89A9129E878D}"/>
              </a:ext>
            </a:extLst>
          </p:cNvPr>
          <p:cNvSpPr>
            <a:spLocks noChangeShapeType="1"/>
          </p:cNvSpPr>
          <p:nvPr/>
        </p:nvSpPr>
        <p:spPr bwMode="auto">
          <a:xfrm flipH="1">
            <a:off x="10586526" y="2581835"/>
            <a:ext cx="218901" cy="0"/>
          </a:xfrm>
          <a:prstGeom prst="line">
            <a:avLst/>
          </a:prstGeom>
          <a:noFill/>
          <a:ln w="9525">
            <a:solidFill>
              <a:schemeClr val="tx1"/>
            </a:solidFill>
            <a:round/>
            <a:headEnd/>
            <a:tailEnd type="triangle" w="med" len="me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18" name="Text Box 16">
            <a:extLst>
              <a:ext uri="{FF2B5EF4-FFF2-40B4-BE49-F238E27FC236}">
                <a16:creationId xmlns:a16="http://schemas.microsoft.com/office/drawing/2014/main" id="{243923C0-A4EB-D88F-AF01-CA2D18040508}"/>
              </a:ext>
            </a:extLst>
          </p:cNvPr>
          <p:cNvSpPr txBox="1">
            <a:spLocks noChangeArrowheads="1"/>
          </p:cNvSpPr>
          <p:nvPr/>
        </p:nvSpPr>
        <p:spPr bwMode="auto">
          <a:xfrm>
            <a:off x="2040244" y="2597477"/>
            <a:ext cx="2234906" cy="40011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altLang="zh-TW" sz="2000" dirty="0">
                <a:latin typeface="Arial" panose="020B0604020202020204" pitchFamily="34" charset="0"/>
                <a:cs typeface="Arial" panose="020B0604020202020204" pitchFamily="34" charset="0"/>
              </a:rPr>
              <a:t>(activation record)</a:t>
            </a:r>
          </a:p>
        </p:txBody>
      </p:sp>
      <p:sp>
        <p:nvSpPr>
          <p:cNvPr id="19" name="Text Box 17">
            <a:extLst>
              <a:ext uri="{FF2B5EF4-FFF2-40B4-BE49-F238E27FC236}">
                <a16:creationId xmlns:a16="http://schemas.microsoft.com/office/drawing/2014/main" id="{3CCB4974-CE60-3671-A660-A16C0ED51AF4}"/>
              </a:ext>
            </a:extLst>
          </p:cNvPr>
          <p:cNvSpPr txBox="1">
            <a:spLocks noChangeArrowheads="1"/>
          </p:cNvSpPr>
          <p:nvPr/>
        </p:nvSpPr>
        <p:spPr bwMode="auto">
          <a:xfrm>
            <a:off x="1984825" y="4431468"/>
            <a:ext cx="2385588" cy="307777"/>
          </a:xfrm>
          <a:prstGeom prst="rect">
            <a:avLst/>
          </a:prstGeom>
          <a:noFill/>
          <a:ln w="9525">
            <a:noFill/>
            <a:miter lim="800000"/>
            <a:headEnd/>
            <a:tailEnd/>
          </a:ln>
          <a:effectLst/>
        </p:spPr>
        <p:txBody>
          <a:bodyPr wrap="none">
            <a:spAutoFit/>
          </a:bodyPr>
          <a:lstStyle/>
          <a:p>
            <a:pPr algn="ctr"/>
            <a:r>
              <a:rPr lang="en-US" altLang="zh-TW" sz="1200" dirty="0">
                <a:solidFill>
                  <a:srgbClr val="CC3300"/>
                </a:solidFill>
                <a:latin typeface="Arial" panose="020B0604020202020204" pitchFamily="34" charset="0"/>
                <a:cs typeface="Arial" panose="020B0604020202020204" pitchFamily="34" charset="0"/>
              </a:rPr>
              <a:t>stack frame of invoking function</a:t>
            </a:r>
            <a:r>
              <a:rPr lang="en-US" altLang="zh-TW" sz="1400" dirty="0">
                <a:solidFill>
                  <a:srgbClr val="CC3300"/>
                </a:solidFill>
                <a:latin typeface="Arial" panose="020B0604020202020204" pitchFamily="34" charset="0"/>
                <a:cs typeface="Arial" panose="020B0604020202020204" pitchFamily="34" charset="0"/>
              </a:rPr>
              <a:t> </a:t>
            </a:r>
          </a:p>
        </p:txBody>
      </p:sp>
      <p:sp>
        <p:nvSpPr>
          <p:cNvPr id="20" name="Line 18">
            <a:extLst>
              <a:ext uri="{FF2B5EF4-FFF2-40B4-BE49-F238E27FC236}">
                <a16:creationId xmlns:a16="http://schemas.microsoft.com/office/drawing/2014/main" id="{2F112E14-7B67-D230-D70E-C1B88075A2E9}"/>
              </a:ext>
            </a:extLst>
          </p:cNvPr>
          <p:cNvSpPr>
            <a:spLocks noChangeShapeType="1"/>
          </p:cNvSpPr>
          <p:nvPr/>
        </p:nvSpPr>
        <p:spPr bwMode="auto">
          <a:xfrm>
            <a:off x="8114321" y="3526393"/>
            <a:ext cx="2400258" cy="0"/>
          </a:xfrm>
          <a:prstGeom prst="line">
            <a:avLst/>
          </a:prstGeom>
          <a:noFill/>
          <a:ln w="28575">
            <a:solidFill>
              <a:srgbClr val="000000"/>
            </a:solidFill>
            <a:round/>
            <a:headEnd/>
            <a:tailEnd/>
          </a:ln>
          <a:effectLst/>
        </p:spPr>
        <p:txBody>
          <a:bodyPr wrap="none" anchor="ctr"/>
          <a:lstStyle/>
          <a:p>
            <a:endParaRPr lang="zh-TW" altLang="en-US" sz="1600">
              <a:latin typeface="Arial" panose="020B0604020202020204" pitchFamily="34" charset="0"/>
              <a:cs typeface="Arial" panose="020B0604020202020204" pitchFamily="34" charset="0"/>
            </a:endParaRPr>
          </a:p>
        </p:txBody>
      </p:sp>
      <p:sp>
        <p:nvSpPr>
          <p:cNvPr id="21" name="Text Box 19">
            <a:extLst>
              <a:ext uri="{FF2B5EF4-FFF2-40B4-BE49-F238E27FC236}">
                <a16:creationId xmlns:a16="http://schemas.microsoft.com/office/drawing/2014/main" id="{3195F3E2-85C9-8F29-F92A-42361B05FFD5}"/>
              </a:ext>
            </a:extLst>
          </p:cNvPr>
          <p:cNvSpPr txBox="1">
            <a:spLocks noChangeArrowheads="1"/>
          </p:cNvSpPr>
          <p:nvPr/>
        </p:nvSpPr>
        <p:spPr bwMode="auto">
          <a:xfrm>
            <a:off x="1367055" y="5394249"/>
            <a:ext cx="3647152" cy="369332"/>
          </a:xfrm>
          <a:prstGeom prst="rect">
            <a:avLst/>
          </a:prstGeom>
          <a:noFill/>
          <a:ln w="9525">
            <a:noFill/>
            <a:miter lim="800000"/>
            <a:headEnd/>
            <a:tailEnd/>
          </a:ln>
          <a:effectLst/>
        </p:spPr>
        <p:txBody>
          <a:bodyPr wrap="none">
            <a:spAutoFit/>
          </a:bodyPr>
          <a:lstStyle/>
          <a:p>
            <a:pPr algn="ctr"/>
            <a:r>
              <a:rPr lang="en-US" altLang="zh-TW">
                <a:solidFill>
                  <a:schemeClr val="tx2"/>
                </a:solidFill>
                <a:latin typeface="Arial" panose="020B0604020202020204" pitchFamily="34" charset="0"/>
                <a:cs typeface="Arial" panose="020B0604020202020204" pitchFamily="34" charset="0"/>
              </a:rPr>
              <a:t>system stack</a:t>
            </a:r>
            <a:r>
              <a:rPr lang="en-US" altLang="zh-TW">
                <a:solidFill>
                  <a:schemeClr val="accent2"/>
                </a:solidFill>
                <a:latin typeface="Arial" panose="020B0604020202020204" pitchFamily="34" charset="0"/>
                <a:cs typeface="Arial" panose="020B0604020202020204" pitchFamily="34" charset="0"/>
              </a:rPr>
              <a:t> </a:t>
            </a:r>
            <a:r>
              <a:rPr lang="en-US" altLang="zh-TW">
                <a:solidFill>
                  <a:srgbClr val="CC3300"/>
                </a:solidFill>
                <a:latin typeface="Arial" panose="020B0604020202020204" pitchFamily="34" charset="0"/>
                <a:cs typeface="Arial" panose="020B0604020202020204" pitchFamily="34" charset="0"/>
              </a:rPr>
              <a:t>before</a:t>
            </a:r>
            <a:r>
              <a:rPr lang="en-US" altLang="zh-TW">
                <a:solidFill>
                  <a:schemeClr val="accent2"/>
                </a:solidFill>
                <a:latin typeface="Arial" panose="020B0604020202020204" pitchFamily="34" charset="0"/>
                <a:cs typeface="Arial" panose="020B0604020202020204" pitchFamily="34" charset="0"/>
              </a:rPr>
              <a:t> </a:t>
            </a:r>
            <a:r>
              <a:rPr lang="en-US" altLang="zh-TW">
                <a:solidFill>
                  <a:schemeClr val="tx2"/>
                </a:solidFill>
                <a:latin typeface="Arial" panose="020B0604020202020204" pitchFamily="34" charset="0"/>
                <a:cs typeface="Arial" panose="020B0604020202020204" pitchFamily="34" charset="0"/>
              </a:rPr>
              <a:t>a1 is invoked</a:t>
            </a:r>
          </a:p>
        </p:txBody>
      </p:sp>
      <p:sp>
        <p:nvSpPr>
          <p:cNvPr id="22" name="Text Box 20">
            <a:extLst>
              <a:ext uri="{FF2B5EF4-FFF2-40B4-BE49-F238E27FC236}">
                <a16:creationId xmlns:a16="http://schemas.microsoft.com/office/drawing/2014/main" id="{433C5613-0C54-B85C-62D2-87DD559EA5E8}"/>
              </a:ext>
            </a:extLst>
          </p:cNvPr>
          <p:cNvSpPr txBox="1">
            <a:spLocks noChangeArrowheads="1"/>
          </p:cNvSpPr>
          <p:nvPr/>
        </p:nvSpPr>
        <p:spPr bwMode="auto">
          <a:xfrm>
            <a:off x="7632212" y="5369951"/>
            <a:ext cx="3454792" cy="369332"/>
          </a:xfrm>
          <a:prstGeom prst="rect">
            <a:avLst/>
          </a:prstGeom>
          <a:noFill/>
          <a:ln w="9525">
            <a:noFill/>
            <a:miter lim="800000"/>
            <a:headEnd/>
            <a:tailEnd/>
          </a:ln>
          <a:effectLst/>
        </p:spPr>
        <p:txBody>
          <a:bodyPr wrap="none">
            <a:spAutoFit/>
          </a:bodyPr>
          <a:lstStyle/>
          <a:p>
            <a:pPr algn="ctr"/>
            <a:r>
              <a:rPr lang="en-US" altLang="zh-TW" dirty="0">
                <a:solidFill>
                  <a:schemeClr val="tx2"/>
                </a:solidFill>
                <a:latin typeface="Arial" panose="020B0604020202020204" pitchFamily="34" charset="0"/>
                <a:cs typeface="Arial" panose="020B0604020202020204" pitchFamily="34" charset="0"/>
              </a:rPr>
              <a:t>system stack</a:t>
            </a:r>
            <a:r>
              <a:rPr lang="en-US" altLang="zh-TW" dirty="0">
                <a:solidFill>
                  <a:schemeClr val="accent2"/>
                </a:solidFill>
                <a:latin typeface="Arial" panose="020B0604020202020204" pitchFamily="34" charset="0"/>
                <a:cs typeface="Arial" panose="020B0604020202020204" pitchFamily="34" charset="0"/>
              </a:rPr>
              <a:t> </a:t>
            </a:r>
            <a:r>
              <a:rPr lang="en-US" altLang="zh-TW" dirty="0">
                <a:solidFill>
                  <a:srgbClr val="CC3300"/>
                </a:solidFill>
                <a:latin typeface="Arial" panose="020B0604020202020204" pitchFamily="34" charset="0"/>
                <a:cs typeface="Arial" panose="020B0604020202020204" pitchFamily="34" charset="0"/>
              </a:rPr>
              <a:t>after</a:t>
            </a:r>
            <a:r>
              <a:rPr lang="en-US" altLang="zh-TW" dirty="0">
                <a:solidFill>
                  <a:schemeClr val="accent2"/>
                </a:solidFill>
                <a:latin typeface="Arial" panose="020B0604020202020204" pitchFamily="34" charset="0"/>
                <a:cs typeface="Arial" panose="020B0604020202020204" pitchFamily="34" charset="0"/>
              </a:rPr>
              <a:t> </a:t>
            </a:r>
            <a:r>
              <a:rPr lang="en-US" altLang="zh-TW" dirty="0">
                <a:solidFill>
                  <a:schemeClr val="tx2"/>
                </a:solidFill>
                <a:latin typeface="Arial" panose="020B0604020202020204" pitchFamily="34" charset="0"/>
                <a:cs typeface="Arial" panose="020B0604020202020204" pitchFamily="34" charset="0"/>
              </a:rPr>
              <a:t>a1 is invoked</a:t>
            </a:r>
          </a:p>
        </p:txBody>
      </p:sp>
      <p:sp>
        <p:nvSpPr>
          <p:cNvPr id="23" name="Text Box 21">
            <a:extLst>
              <a:ext uri="{FF2B5EF4-FFF2-40B4-BE49-F238E27FC236}">
                <a16:creationId xmlns:a16="http://schemas.microsoft.com/office/drawing/2014/main" id="{E59D649E-1E59-C142-F74A-50BDA3D09079}"/>
              </a:ext>
            </a:extLst>
          </p:cNvPr>
          <p:cNvSpPr txBox="1">
            <a:spLocks noChangeArrowheads="1"/>
          </p:cNvSpPr>
          <p:nvPr/>
        </p:nvSpPr>
        <p:spPr bwMode="auto">
          <a:xfrm>
            <a:off x="1318657" y="3008556"/>
            <a:ext cx="3698448" cy="369332"/>
          </a:xfrm>
          <a:prstGeom prst="rect">
            <a:avLst/>
          </a:prstGeom>
          <a:noFill/>
          <a:ln w="9525">
            <a:noFill/>
            <a:miter lim="800000"/>
            <a:headEnd/>
            <a:tailEnd/>
          </a:ln>
          <a:effectLst/>
        </p:spPr>
        <p:txBody>
          <a:bodyPr wrap="none">
            <a:spAutoFit/>
          </a:bodyPr>
          <a:lstStyle/>
          <a:p>
            <a:r>
              <a:rPr lang="en-US" altLang="zh-TW" dirty="0" err="1">
                <a:latin typeface="Arial" panose="020B0604020202020204" pitchFamily="34" charset="0"/>
                <a:cs typeface="Arial" panose="020B0604020202020204" pitchFamily="34" charset="0"/>
              </a:rPr>
              <a:t>fp</a:t>
            </a:r>
            <a:r>
              <a:rPr lang="en-US" altLang="zh-TW" dirty="0">
                <a:latin typeface="Arial" panose="020B0604020202020204" pitchFamily="34" charset="0"/>
                <a:cs typeface="Arial" panose="020B0604020202020204" pitchFamily="34" charset="0"/>
              </a:rPr>
              <a:t>: a pointer to current stack frame</a:t>
            </a:r>
          </a:p>
        </p:txBody>
      </p:sp>
      <p:sp>
        <p:nvSpPr>
          <p:cNvPr id="24" name="Content Placeholder 2">
            <a:extLst>
              <a:ext uri="{FF2B5EF4-FFF2-40B4-BE49-F238E27FC236}">
                <a16:creationId xmlns:a16="http://schemas.microsoft.com/office/drawing/2014/main" id="{D618306D-890D-E957-094D-467D8923BA82}"/>
              </a:ext>
            </a:extLst>
          </p:cNvPr>
          <p:cNvSpPr>
            <a:spLocks noGrp="1"/>
          </p:cNvSpPr>
          <p:nvPr>
            <p:ph idx="1"/>
          </p:nvPr>
        </p:nvSpPr>
        <p:spPr>
          <a:xfrm>
            <a:off x="838200" y="1466849"/>
            <a:ext cx="10515600" cy="4710113"/>
          </a:xfrm>
        </p:spPr>
        <p:txBody>
          <a:bodyPr/>
          <a:lstStyle/>
          <a:p>
            <a:r>
              <a:rPr lang="en-US" b="1" dirty="0"/>
              <a:t>Stack frames of recursive function call</a:t>
            </a:r>
          </a:p>
          <a:p>
            <a:pPr lvl="1"/>
            <a:r>
              <a:rPr lang="en-US" dirty="0"/>
              <a:t>Always returns from the last recursion</a:t>
            </a:r>
          </a:p>
        </p:txBody>
      </p:sp>
    </p:spTree>
    <p:extLst>
      <p:ext uri="{BB962C8B-B14F-4D97-AF65-F5344CB8AC3E}">
        <p14:creationId xmlns:p14="http://schemas.microsoft.com/office/powerpoint/2010/main" val="4036436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99B-99D6-3F83-2544-F58E9DDA8C45}"/>
              </a:ext>
            </a:extLst>
          </p:cNvPr>
          <p:cNvSpPr>
            <a:spLocks noGrp="1"/>
          </p:cNvSpPr>
          <p:nvPr>
            <p:ph type="title"/>
          </p:nvPr>
        </p:nvSpPr>
        <p:spPr/>
        <p:txBody>
          <a:bodyPr/>
          <a:lstStyle/>
          <a:p>
            <a:r>
              <a:rPr lang="en-US" dirty="0"/>
              <a:t>Application: Parenthesis Checking</a:t>
            </a:r>
          </a:p>
        </p:txBody>
      </p:sp>
      <p:sp>
        <p:nvSpPr>
          <p:cNvPr id="3" name="Content Placeholder 2">
            <a:extLst>
              <a:ext uri="{FF2B5EF4-FFF2-40B4-BE49-F238E27FC236}">
                <a16:creationId xmlns:a16="http://schemas.microsoft.com/office/drawing/2014/main" id="{458A3928-76A4-0AA2-B9FC-5D4D6E8D63DD}"/>
              </a:ext>
            </a:extLst>
          </p:cNvPr>
          <p:cNvSpPr>
            <a:spLocks noGrp="1"/>
          </p:cNvSpPr>
          <p:nvPr>
            <p:ph idx="1"/>
          </p:nvPr>
        </p:nvSpPr>
        <p:spPr/>
        <p:txBody>
          <a:bodyPr/>
          <a:lstStyle/>
          <a:p>
            <a:r>
              <a:rPr lang="en-US" b="1" dirty="0"/>
              <a:t>Input: a string of characters '(', ')', '{', '}', '[' and ’]’</a:t>
            </a:r>
          </a:p>
          <a:p>
            <a:r>
              <a:rPr lang="en-US" b="1" dirty="0"/>
              <a:t>Goal: determine if the input string is valid</a:t>
            </a:r>
          </a:p>
          <a:p>
            <a:pPr lvl="1"/>
            <a:r>
              <a:rPr lang="en-US" dirty="0"/>
              <a:t>An input string is valid if:</a:t>
            </a:r>
          </a:p>
          <a:p>
            <a:pPr lvl="1"/>
            <a:r>
              <a:rPr lang="en-US" dirty="0"/>
              <a:t>Open brackets must be closed by the same type of brackets.</a:t>
            </a:r>
          </a:p>
          <a:p>
            <a:pPr lvl="1"/>
            <a:r>
              <a:rPr lang="en-US" dirty="0"/>
              <a:t>Open brackets must be closed in the correct order.</a:t>
            </a:r>
          </a:p>
          <a:p>
            <a:pPr lvl="1"/>
            <a:r>
              <a:rPr lang="en-US" dirty="0"/>
              <a:t>Note that an empty string is also considered valid.</a:t>
            </a:r>
          </a:p>
          <a:p>
            <a:pPr lvl="1"/>
            <a:endParaRPr lang="en-US" dirty="0"/>
          </a:p>
          <a:p>
            <a:endParaRPr lang="en-US" dirty="0"/>
          </a:p>
        </p:txBody>
      </p:sp>
      <p:graphicFrame>
        <p:nvGraphicFramePr>
          <p:cNvPr id="4" name="Table 3">
            <a:extLst>
              <a:ext uri="{FF2B5EF4-FFF2-40B4-BE49-F238E27FC236}">
                <a16:creationId xmlns:a16="http://schemas.microsoft.com/office/drawing/2014/main" id="{1D9D0C45-C75E-79D7-8964-4F09EED2D170}"/>
              </a:ext>
            </a:extLst>
          </p:cNvPr>
          <p:cNvGraphicFramePr>
            <a:graphicFrameLocks noGrp="1"/>
          </p:cNvGraphicFramePr>
          <p:nvPr>
            <p:extLst>
              <p:ext uri="{D42A27DB-BD31-4B8C-83A1-F6EECF244321}">
                <p14:modId xmlns:p14="http://schemas.microsoft.com/office/powerpoint/2010/main" val="1831421959"/>
              </p:ext>
            </p:extLst>
          </p:nvPr>
        </p:nvGraphicFramePr>
        <p:xfrm>
          <a:off x="838199" y="4222955"/>
          <a:ext cx="10515600" cy="185420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1918320195"/>
                    </a:ext>
                  </a:extLst>
                </a:gridCol>
                <a:gridCol w="52578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solidFill>
                      <a:schemeClr val="accent2">
                        <a:lumMod val="20000"/>
                        <a:lumOff val="80000"/>
                      </a:schemeClr>
                    </a:solidFill>
                  </a:tcPr>
                </a:tc>
                <a:tc>
                  <a:txBody>
                    <a:bodyPr/>
                    <a:lstStyle/>
                    <a:p>
                      <a:r>
                        <a:rPr lang="en-US" dirty="0"/>
                        <a:t>invalid</a:t>
                      </a:r>
                    </a:p>
                  </a:txBody>
                  <a:tcPr>
                    <a:solidFill>
                      <a:schemeClr val="accent2">
                        <a:lumMod val="20000"/>
                        <a:lumOff val="80000"/>
                      </a:schemeClr>
                    </a:solidFill>
                  </a:tcPr>
                </a:tc>
                <a:extLst>
                  <a:ext uri="{0D108BD9-81ED-4DB2-BD59-A6C34878D82A}">
                    <a16:rowId xmlns:a16="http://schemas.microsoft.com/office/drawing/2014/main" val="365582595"/>
                  </a:ext>
                </a:extLst>
              </a:tr>
              <a:tr h="370840">
                <a:tc>
                  <a:txBody>
                    <a:bodyPr/>
                    <a:lstStyle/>
                    <a:p>
                      <a:r>
                        <a:rPr lang="en-US" dirty="0"/>
                        <a:t>([)]</a:t>
                      </a:r>
                    </a:p>
                  </a:txBody>
                  <a:tcPr>
                    <a:solidFill>
                      <a:schemeClr val="accent2">
                        <a:lumMod val="20000"/>
                        <a:lumOff val="80000"/>
                      </a:schemeClr>
                    </a:solidFill>
                  </a:tcPr>
                </a:tc>
                <a:tc>
                  <a:txBody>
                    <a:bodyPr/>
                    <a:lstStyle/>
                    <a:p>
                      <a:r>
                        <a:rPr lang="en-US" dirty="0"/>
                        <a:t>invalid</a:t>
                      </a:r>
                    </a:p>
                  </a:txBody>
                  <a:tcPr>
                    <a:solidFill>
                      <a:schemeClr val="accent2">
                        <a:lumMod val="20000"/>
                        <a:lumOff val="80000"/>
                      </a:schemeClr>
                    </a:solidFill>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64112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99B-99D6-3F83-2544-F58E9DDA8C45}"/>
              </a:ext>
            </a:extLst>
          </p:cNvPr>
          <p:cNvSpPr>
            <a:spLocks noGrp="1"/>
          </p:cNvSpPr>
          <p:nvPr>
            <p:ph type="title"/>
          </p:nvPr>
        </p:nvSpPr>
        <p:spPr/>
        <p:txBody>
          <a:bodyPr/>
          <a:lstStyle/>
          <a:p>
            <a:r>
              <a:rPr lang="en-US" dirty="0"/>
              <a:t>Importance of Parenthesis Checking</a:t>
            </a:r>
          </a:p>
        </p:txBody>
      </p:sp>
      <p:sp>
        <p:nvSpPr>
          <p:cNvPr id="3" name="Content Placeholder 2">
            <a:extLst>
              <a:ext uri="{FF2B5EF4-FFF2-40B4-BE49-F238E27FC236}">
                <a16:creationId xmlns:a16="http://schemas.microsoft.com/office/drawing/2014/main" id="{458A3928-76A4-0AA2-B9FC-5D4D6E8D63DD}"/>
              </a:ext>
            </a:extLst>
          </p:cNvPr>
          <p:cNvSpPr>
            <a:spLocks noGrp="1"/>
          </p:cNvSpPr>
          <p:nvPr>
            <p:ph idx="1"/>
          </p:nvPr>
        </p:nvSpPr>
        <p:spPr/>
        <p:txBody>
          <a:bodyPr>
            <a:normAutofit/>
          </a:bodyPr>
          <a:lstStyle/>
          <a:p>
            <a:r>
              <a:rPr lang="en-US" b="1" dirty="0"/>
              <a:t>A fundamental routine in language compiler</a:t>
            </a:r>
          </a:p>
          <a:p>
            <a:pPr lvl="1"/>
            <a:r>
              <a:rPr lang="en-US" dirty="0"/>
              <a:t>Need to parse a valid mathematical expressions</a:t>
            </a:r>
          </a:p>
          <a:p>
            <a:pPr lvl="2"/>
            <a:r>
              <a:rPr lang="en-US" dirty="0"/>
              <a:t>(3+2)*4*((9-6)/6)</a:t>
            </a:r>
          </a:p>
          <a:p>
            <a:pPr lvl="2"/>
            <a:r>
              <a:rPr lang="en-US" dirty="0"/>
              <a:t>(double)(1)/(2+7)</a:t>
            </a:r>
          </a:p>
          <a:p>
            <a:pPr lvl="1"/>
            <a:r>
              <a:rPr lang="en-US" dirty="0"/>
              <a:t>Need to parse a valid code block</a:t>
            </a:r>
          </a:p>
          <a:p>
            <a:pPr lvl="2"/>
            <a:r>
              <a:rPr lang="en-US" dirty="0"/>
              <a:t>int main () { return 0; }</a:t>
            </a:r>
          </a:p>
          <a:p>
            <a:pPr lvl="2"/>
            <a:r>
              <a:rPr lang="en-US" dirty="0"/>
              <a:t>void function() {}</a:t>
            </a:r>
          </a:p>
          <a:p>
            <a:pPr lvl="2"/>
            <a:r>
              <a:rPr lang="en-US" dirty="0"/>
              <a:t>auto lambda = [] () { </a:t>
            </a:r>
            <a:r>
              <a:rPr lang="en-US" dirty="0" err="1"/>
              <a:t>my_work</a:t>
            </a:r>
            <a:r>
              <a:rPr lang="en-US" dirty="0"/>
              <a:t>(); }</a:t>
            </a:r>
          </a:p>
          <a:p>
            <a:r>
              <a:rPr lang="en-US" b="1" dirty="0"/>
              <a:t>Many applications in physical design (e.g., floorplan)</a:t>
            </a:r>
          </a:p>
          <a:p>
            <a:r>
              <a:rPr lang="en-US" b="1" dirty="0"/>
              <a:t>Also, a very frequently asked question in interview</a:t>
            </a:r>
          </a:p>
          <a:p>
            <a:pPr lvl="1"/>
            <a:r>
              <a:rPr lang="en-US" dirty="0"/>
              <a:t>I was asked three times this question during job hunting</a:t>
            </a:r>
          </a:p>
        </p:txBody>
      </p:sp>
    </p:spTree>
    <p:extLst>
      <p:ext uri="{BB962C8B-B14F-4D97-AF65-F5344CB8AC3E}">
        <p14:creationId xmlns:p14="http://schemas.microsoft.com/office/powerpoint/2010/main" val="53398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5B0-8E54-8C2C-785A-0416E7047A99}"/>
              </a:ext>
            </a:extLst>
          </p:cNvPr>
          <p:cNvSpPr>
            <a:spLocks noGrp="1"/>
          </p:cNvSpPr>
          <p:nvPr>
            <p:ph type="title"/>
          </p:nvPr>
        </p:nvSpPr>
        <p:spPr/>
        <p:txBody>
          <a:bodyPr/>
          <a:lstStyle/>
          <a:p>
            <a:r>
              <a:rPr lang="en-US" dirty="0"/>
              <a:t>Property of a Valid Expression</a:t>
            </a:r>
          </a:p>
        </p:txBody>
      </p:sp>
      <p:sp>
        <p:nvSpPr>
          <p:cNvPr id="3" name="Content Placeholder 2">
            <a:extLst>
              <a:ext uri="{FF2B5EF4-FFF2-40B4-BE49-F238E27FC236}">
                <a16:creationId xmlns:a16="http://schemas.microsoft.com/office/drawing/2014/main" id="{4E530674-EDA4-0576-525F-3FED37AE8DFF}"/>
              </a:ext>
            </a:extLst>
          </p:cNvPr>
          <p:cNvSpPr>
            <a:spLocks noGrp="1"/>
          </p:cNvSpPr>
          <p:nvPr>
            <p:ph idx="1"/>
          </p:nvPr>
        </p:nvSpPr>
        <p:spPr/>
        <p:txBody>
          <a:bodyPr/>
          <a:lstStyle/>
          <a:p>
            <a:r>
              <a:rPr lang="en-US" dirty="0"/>
              <a:t>A valid parenthesis string/expression must imply:</a:t>
            </a:r>
          </a:p>
          <a:p>
            <a:pPr lvl="1"/>
            <a:r>
              <a:rPr lang="en-US" dirty="0"/>
              <a:t>All subexpressions are valid</a:t>
            </a:r>
          </a:p>
          <a:p>
            <a:endParaRPr lang="en-US" dirty="0"/>
          </a:p>
        </p:txBody>
      </p:sp>
      <p:pic>
        <p:nvPicPr>
          <p:cNvPr id="4" name="Picture 3">
            <a:extLst>
              <a:ext uri="{FF2B5EF4-FFF2-40B4-BE49-F238E27FC236}">
                <a16:creationId xmlns:a16="http://schemas.microsoft.com/office/drawing/2014/main" id="{276F63BE-4BE2-0E78-DBD1-6DFF6DD0FD80}"/>
              </a:ext>
            </a:extLst>
          </p:cNvPr>
          <p:cNvPicPr>
            <a:picLocks noChangeAspect="1"/>
          </p:cNvPicPr>
          <p:nvPr/>
        </p:nvPicPr>
        <p:blipFill rotWithShape="1">
          <a:blip r:embed="rId2">
            <a:clrChange>
              <a:clrFrom>
                <a:srgbClr val="FFFFFF"/>
              </a:clrFrom>
              <a:clrTo>
                <a:srgbClr val="FFFFFF">
                  <a:alpha val="0"/>
                </a:srgbClr>
              </a:clrTo>
            </a:clrChange>
          </a:blip>
          <a:srcRect l="13750" r="9333" b="15975"/>
          <a:stretch/>
        </p:blipFill>
        <p:spPr>
          <a:xfrm>
            <a:off x="2353522" y="2231068"/>
            <a:ext cx="7033260" cy="3834501"/>
          </a:xfrm>
          <a:prstGeom prst="rect">
            <a:avLst/>
          </a:prstGeom>
        </p:spPr>
      </p:pic>
    </p:spTree>
    <p:extLst>
      <p:ext uri="{BB962C8B-B14F-4D97-AF65-F5344CB8AC3E}">
        <p14:creationId xmlns:p14="http://schemas.microsoft.com/office/powerpoint/2010/main" val="127092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the yellow pair</a:t>
            </a:r>
          </a:p>
        </p:txBody>
      </p:sp>
      <p:pic>
        <p:nvPicPr>
          <p:cNvPr id="6" name="Picture 5">
            <a:extLst>
              <a:ext uri="{FF2B5EF4-FFF2-40B4-BE49-F238E27FC236}">
                <a16:creationId xmlns:a16="http://schemas.microsoft.com/office/drawing/2014/main" id="{9F8A2F8E-7F9A-8F41-8A27-25497D26E762}"/>
              </a:ext>
            </a:extLst>
          </p:cNvPr>
          <p:cNvPicPr>
            <a:picLocks noChangeAspect="1"/>
          </p:cNvPicPr>
          <p:nvPr/>
        </p:nvPicPr>
        <p:blipFill>
          <a:blip r:embed="rId2"/>
          <a:stretch>
            <a:fillRect/>
          </a:stretch>
        </p:blipFill>
        <p:spPr>
          <a:xfrm>
            <a:off x="2151712" y="2451100"/>
            <a:ext cx="7777393" cy="3110957"/>
          </a:xfrm>
          <a:prstGeom prst="rect">
            <a:avLst/>
          </a:prstGeom>
        </p:spPr>
      </p:pic>
    </p:spTree>
    <p:extLst>
      <p:ext uri="{BB962C8B-B14F-4D97-AF65-F5344CB8AC3E}">
        <p14:creationId xmlns:p14="http://schemas.microsoft.com/office/powerpoint/2010/main" val="3329075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6163</TotalTime>
  <Words>1088</Words>
  <Application>Microsoft Macintosh PowerPoint</Application>
  <PresentationFormat>Widescreen</PresentationFormat>
  <Paragraphs>186</Paragraphs>
  <Slides>30</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Arial</vt:lpstr>
      <vt:lpstr>Calibri</vt:lpstr>
      <vt:lpstr>Calibri Light</vt:lpstr>
      <vt:lpstr>Courier New</vt:lpstr>
      <vt:lpstr>Times New Roman</vt:lpstr>
      <vt:lpstr>Office Theme</vt:lpstr>
      <vt:lpstr>文件</vt:lpstr>
      <vt:lpstr>Lecture 6: Queue and Stack</vt:lpstr>
      <vt:lpstr>Stack</vt:lpstr>
      <vt:lpstr>Stack Visualization</vt:lpstr>
      <vt:lpstr>Stack Implementation in C++</vt:lpstr>
      <vt:lpstr>Stack in Recursive Programs</vt:lpstr>
      <vt:lpstr>Application: Parenthesis Checking</vt:lpstr>
      <vt:lpstr>Importance of Parenthesis Checking</vt:lpstr>
      <vt:lpstr>Property of a Valid Expression</vt:lpstr>
      <vt:lpstr>Recursive Validness</vt:lpstr>
      <vt:lpstr>Recursive Validness</vt:lpstr>
      <vt:lpstr>Recursive Validness</vt:lpstr>
      <vt:lpstr>Recursive Validness</vt:lpstr>
      <vt:lpstr>Algorithm</vt:lpstr>
      <vt:lpstr>Algorithm Walkthrough – 1 </vt:lpstr>
      <vt:lpstr>Algorithm Walkthrough – 2</vt:lpstr>
      <vt:lpstr>Algorithm Walkthrough – 3</vt:lpstr>
      <vt:lpstr>Algorithm Walkthrough – 4</vt:lpstr>
      <vt:lpstr>Algorithm Walkthrough – 5</vt:lpstr>
      <vt:lpstr>Algorithm Walkthrough – 6</vt:lpstr>
      <vt:lpstr>Algorithm Walkthrough – 7</vt:lpstr>
      <vt:lpstr>Algorithm Walkthrough – 8</vt:lpstr>
      <vt:lpstr>Algorithm Walkthrough – 9</vt:lpstr>
      <vt:lpstr>Algorithm Walkthrough – 10</vt:lpstr>
      <vt:lpstr>Algorithm Walkthrough – 11</vt:lpstr>
      <vt:lpstr>Algorithm Walkthrough – 11</vt:lpstr>
      <vt:lpstr>Algorithm Complexity</vt:lpstr>
      <vt:lpstr>Queue</vt:lpstr>
      <vt:lpstr>Queue Visualization</vt:lpstr>
      <vt:lpstr>Queue Implementation in C++</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1782</cp:revision>
  <dcterms:created xsi:type="dcterms:W3CDTF">2021-01-05T18:50:35Z</dcterms:created>
  <dcterms:modified xsi:type="dcterms:W3CDTF">2022-08-08T16:51:44Z</dcterms:modified>
</cp:coreProperties>
</file>